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hlWFU1MDo7w2Md7vV80nGbjr3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36FE702-215F-45EB-BBDC-C3C3D56BD843}">
  <a:tblStyle styleId="{136FE702-215F-45EB-BBDC-C3C3D56BD84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fefc289f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fefc289f2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2fefc289f2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fefc289f23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2fefc289f23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fefc289f23_0_1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2fefc289f23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efc289f23_0_2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2fefc289f23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fa6ed3c9b3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2fa6ed3c9b3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fefc289f23_0_3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2fefc289f23_0_3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fefc289f23_0_3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2fefc289f23_0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efc289f23_0_3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2fefc289f23_0_3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efc289f23_0_3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2fefc289f23_0_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p:nvPr>
            <p:ph idx="2" type="pic"/>
          </p:nvPr>
        </p:nvSpPr>
        <p:spPr>
          <a:xfrm>
            <a:off x="5183188" y="987425"/>
            <a:ext cx="6172200" cy="4873625"/>
          </a:xfrm>
          <a:prstGeom prst="rect">
            <a:avLst/>
          </a:prstGeom>
          <a:noFill/>
          <a:ln>
            <a:noFill/>
          </a:ln>
        </p:spPr>
      </p:sp>
      <p:sp>
        <p:nvSpPr>
          <p:cNvPr id="68" name="Google Shape;6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0F2D"/>
        </a:solidFill>
      </p:bgPr>
    </p:bg>
    <p:spTree>
      <p:nvGrpSpPr>
        <p:cNvPr id="88" name="Shape 88"/>
        <p:cNvGrpSpPr/>
        <p:nvPr/>
      </p:nvGrpSpPr>
      <p:grpSpPr>
        <a:xfrm>
          <a:off x="0" y="0"/>
          <a:ext cx="0" cy="0"/>
          <a:chOff x="0" y="0"/>
          <a:chExt cx="0" cy="0"/>
        </a:xfrm>
      </p:grpSpPr>
      <p:sp>
        <p:nvSpPr>
          <p:cNvPr id="89" name="Google Shape;89;g2fefc289f23_0_0"/>
          <p:cNvSpPr/>
          <p:nvPr/>
        </p:nvSpPr>
        <p:spPr>
          <a:xfrm>
            <a:off x="9609055" y="-87198"/>
            <a:ext cx="2583000" cy="7032300"/>
          </a:xfrm>
          <a:prstGeom prst="rect">
            <a:avLst/>
          </a:prstGeom>
          <a:solidFill>
            <a:srgbClr val="EBBA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g2fefc289f23_0_0"/>
          <p:cNvSpPr txBox="1"/>
          <p:nvPr/>
        </p:nvSpPr>
        <p:spPr>
          <a:xfrm>
            <a:off x="539262" y="4472354"/>
            <a:ext cx="81006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lt1"/>
                </a:solidFill>
              </a:rPr>
              <a:t>Detailed Design</a:t>
            </a:r>
            <a:endParaRPr b="1" sz="4800">
              <a:solidFill>
                <a:schemeClr val="lt1"/>
              </a:solidFill>
            </a:endParaRPr>
          </a:p>
          <a:p>
            <a:pPr indent="0" lvl="0" marL="0" marR="0" rtl="0" algn="l">
              <a:spcBef>
                <a:spcPts val="0"/>
              </a:spcBef>
              <a:spcAft>
                <a:spcPts val="0"/>
              </a:spcAft>
              <a:buNone/>
            </a:pPr>
            <a:r>
              <a:rPr b="1" lang="en-US" sz="2200">
                <a:solidFill>
                  <a:schemeClr val="lt1"/>
                </a:solidFill>
              </a:rPr>
              <a:t>Non-Euclidean Game - Lights Out</a:t>
            </a:r>
            <a:endParaRPr b="1" sz="2200">
              <a:solidFill>
                <a:schemeClr val="lt1"/>
              </a:solidFill>
            </a:endParaRPr>
          </a:p>
        </p:txBody>
      </p:sp>
      <p:sp>
        <p:nvSpPr>
          <p:cNvPr id="91" name="Google Shape;91;g2fefc289f23_0_0"/>
          <p:cNvSpPr txBox="1"/>
          <p:nvPr/>
        </p:nvSpPr>
        <p:spPr>
          <a:xfrm>
            <a:off x="9746470" y="5884197"/>
            <a:ext cx="4336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lang="en-US" sz="1200">
                <a:solidFill>
                  <a:srgbClr val="C90F2D"/>
                </a:solidFill>
                <a:latin typeface="Arial"/>
                <a:ea typeface="Arial"/>
                <a:cs typeface="Arial"/>
                <a:sym typeface="Arial"/>
              </a:rPr>
              <a:t>|   </a:t>
            </a:r>
            <a:r>
              <a:rPr lang="en-US" sz="2000">
                <a:solidFill>
                  <a:srgbClr val="C90F2D"/>
                </a:solidFill>
              </a:rPr>
              <a:t>sdmay25-37</a:t>
            </a:r>
            <a:endParaRPr sz="2200"/>
          </a:p>
        </p:txBody>
      </p:sp>
      <p:sp>
        <p:nvSpPr>
          <p:cNvPr id="92" name="Google Shape;92;g2fefc289f23_0_0"/>
          <p:cNvSpPr txBox="1"/>
          <p:nvPr/>
        </p:nvSpPr>
        <p:spPr>
          <a:xfrm>
            <a:off x="539262" y="5760551"/>
            <a:ext cx="81006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EBBA69"/>
                </a:solidFill>
              </a:rPr>
              <a:t>Project Members: </a:t>
            </a:r>
            <a:r>
              <a:rPr b="1" lang="en-US">
                <a:solidFill>
                  <a:srgbClr val="EBBA69"/>
                </a:solidFill>
              </a:rPr>
              <a:t>Tasman Grinnell, Ben Johnson, Josh Deaton</a:t>
            </a:r>
            <a:endParaRPr b="1">
              <a:solidFill>
                <a:srgbClr val="EBBA69"/>
              </a:solidFill>
            </a:endParaRPr>
          </a:p>
          <a:p>
            <a:pPr indent="0" lvl="0" marL="0" marR="0" rtl="0" algn="l">
              <a:spcBef>
                <a:spcPts val="0"/>
              </a:spcBef>
              <a:spcAft>
                <a:spcPts val="0"/>
              </a:spcAft>
              <a:buNone/>
            </a:pPr>
            <a:r>
              <a:rPr b="1" lang="en-US">
                <a:solidFill>
                  <a:srgbClr val="EBBA69"/>
                </a:solidFill>
              </a:rPr>
              <a:t>Cory Roth, Zach Rapoza, Spencer Thiele, Lincoln Kness</a:t>
            </a:r>
            <a:endParaRPr b="1">
              <a:solidFill>
                <a:srgbClr val="EBBA69"/>
              </a:solidFill>
            </a:endParaRPr>
          </a:p>
          <a:p>
            <a:pPr indent="0" lvl="0" marL="0" marR="0" rtl="0" algn="l">
              <a:spcBef>
                <a:spcPts val="0"/>
              </a:spcBef>
              <a:spcAft>
                <a:spcPts val="0"/>
              </a:spcAft>
              <a:buNone/>
            </a:pPr>
            <a:r>
              <a:rPr b="1" lang="en-US">
                <a:solidFill>
                  <a:srgbClr val="EBBA69"/>
                </a:solidFill>
              </a:rPr>
              <a:t>Adviso</a:t>
            </a:r>
            <a:r>
              <a:rPr b="1" lang="en-US">
                <a:solidFill>
                  <a:srgbClr val="EBBA69"/>
                </a:solidFill>
              </a:rPr>
              <a:t>r: Dr. Joseph Zambreno</a:t>
            </a:r>
            <a:endParaRPr b="1">
              <a:solidFill>
                <a:srgbClr val="EBBA69"/>
              </a:solidFill>
            </a:endParaRPr>
          </a:p>
          <a:p>
            <a:pPr indent="0" lvl="0" marL="0" marR="0" rtl="0" algn="l">
              <a:spcBef>
                <a:spcPts val="0"/>
              </a:spcBef>
              <a:spcAft>
                <a:spcPts val="0"/>
              </a:spcAft>
              <a:buNone/>
            </a:pPr>
            <a:r>
              <a:rPr b="1" lang="en-US">
                <a:solidFill>
                  <a:srgbClr val="EBBA69"/>
                </a:solidFill>
              </a:rPr>
              <a:t>Client: Josh Deaton</a:t>
            </a:r>
            <a:endParaRPr b="1">
              <a:solidFill>
                <a:srgbClr val="EBBA69"/>
              </a:solidFill>
            </a:endParaRPr>
          </a:p>
        </p:txBody>
      </p:sp>
      <p:pic>
        <p:nvPicPr>
          <p:cNvPr id="93" name="Google Shape;93;g2fefc289f23_0_0"/>
          <p:cNvPicPr preferRelativeResize="0"/>
          <p:nvPr/>
        </p:nvPicPr>
        <p:blipFill rotWithShape="1">
          <a:blip r:embed="rId3">
            <a:alphaModFix/>
          </a:blip>
          <a:srcRect b="0" l="0" r="0" t="0"/>
          <a:stretch/>
        </p:blipFill>
        <p:spPr>
          <a:xfrm>
            <a:off x="497222" y="635784"/>
            <a:ext cx="3951906" cy="6321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0F2D"/>
        </a:solidFill>
      </p:bgPr>
    </p:bg>
    <p:spTree>
      <p:nvGrpSpPr>
        <p:cNvPr id="187" name="Shape 187"/>
        <p:cNvGrpSpPr/>
        <p:nvPr/>
      </p:nvGrpSpPr>
      <p:grpSpPr>
        <a:xfrm>
          <a:off x="0" y="0"/>
          <a:ext cx="0" cy="0"/>
          <a:chOff x="0" y="0"/>
          <a:chExt cx="0" cy="0"/>
        </a:xfrm>
      </p:grpSpPr>
      <p:sp>
        <p:nvSpPr>
          <p:cNvPr id="188" name="Google Shape;188;p11"/>
          <p:cNvSpPr/>
          <p:nvPr/>
        </p:nvSpPr>
        <p:spPr>
          <a:xfrm>
            <a:off x="9609055" y="-87198"/>
            <a:ext cx="2582945" cy="7032396"/>
          </a:xfrm>
          <a:prstGeom prst="rect">
            <a:avLst/>
          </a:prstGeom>
          <a:solidFill>
            <a:srgbClr val="EBBA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11"/>
          <p:cNvSpPr txBox="1"/>
          <p:nvPr/>
        </p:nvSpPr>
        <p:spPr>
          <a:xfrm>
            <a:off x="539262" y="5468698"/>
            <a:ext cx="810064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Questions?</a:t>
            </a:r>
            <a:endParaRPr b="0" i="0" sz="1400" u="none" cap="none" strike="noStrike">
              <a:solidFill>
                <a:srgbClr val="000000"/>
              </a:solidFill>
              <a:latin typeface="Arial"/>
              <a:ea typeface="Arial"/>
              <a:cs typeface="Arial"/>
              <a:sym typeface="Arial"/>
            </a:endParaRPr>
          </a:p>
        </p:txBody>
      </p:sp>
      <p:sp>
        <p:nvSpPr>
          <p:cNvPr id="190" name="Google Shape;190;p11"/>
          <p:cNvSpPr txBox="1"/>
          <p:nvPr/>
        </p:nvSpPr>
        <p:spPr>
          <a:xfrm>
            <a:off x="9746470" y="5884197"/>
            <a:ext cx="4336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rgbClr val="C90F2D"/>
                </a:solidFill>
                <a:latin typeface="Arial"/>
                <a:ea typeface="Arial"/>
                <a:cs typeface="Arial"/>
                <a:sym typeface="Arial"/>
              </a:rPr>
              <a:t>|   </a:t>
            </a:r>
            <a:r>
              <a:rPr b="0" i="0" lang="en-US" sz="2000" u="none" cap="none" strike="noStrike">
                <a:solidFill>
                  <a:srgbClr val="C90F2D"/>
                </a:solidFill>
                <a:latin typeface="Arial"/>
                <a:ea typeface="Arial"/>
                <a:cs typeface="Arial"/>
                <a:sym typeface="Arial"/>
              </a:rPr>
              <a:t>sdmay25-37</a:t>
            </a:r>
            <a:endParaRPr b="0" i="0" sz="1200" u="none" cap="none" strike="noStrike">
              <a:solidFill>
                <a:srgbClr val="C90F2D"/>
              </a:solidFill>
              <a:latin typeface="Arial"/>
              <a:ea typeface="Arial"/>
              <a:cs typeface="Arial"/>
              <a:sym typeface="Arial"/>
            </a:endParaRPr>
          </a:p>
        </p:txBody>
      </p:sp>
      <p:pic>
        <p:nvPicPr>
          <p:cNvPr id="191" name="Google Shape;191;p11"/>
          <p:cNvPicPr preferRelativeResize="0"/>
          <p:nvPr/>
        </p:nvPicPr>
        <p:blipFill rotWithShape="1">
          <a:blip r:embed="rId3">
            <a:alphaModFix/>
          </a:blip>
          <a:srcRect b="0" l="0" r="0" t="0"/>
          <a:stretch/>
        </p:blipFill>
        <p:spPr>
          <a:xfrm>
            <a:off x="497222" y="635784"/>
            <a:ext cx="3951908" cy="6321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5" name="Shape 195"/>
        <p:cNvGrpSpPr/>
        <p:nvPr/>
      </p:nvGrpSpPr>
      <p:grpSpPr>
        <a:xfrm>
          <a:off x="0" y="0"/>
          <a:ext cx="0" cy="0"/>
          <a:chOff x="0" y="0"/>
          <a:chExt cx="0" cy="0"/>
        </a:xfrm>
      </p:grpSpPr>
      <p:sp>
        <p:nvSpPr>
          <p:cNvPr id="196" name="Google Shape;196;p10"/>
          <p:cNvSpPr txBox="1"/>
          <p:nvPr/>
        </p:nvSpPr>
        <p:spPr>
          <a:xfrm>
            <a:off x="3195873" y="624689"/>
            <a:ext cx="4943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C90F2D"/>
                </a:solidFill>
                <a:latin typeface="Arial"/>
                <a:ea typeface="Arial"/>
                <a:cs typeface="Arial"/>
                <a:sym typeface="Arial"/>
              </a:rPr>
              <a:t>Project Members</a:t>
            </a:r>
            <a:endParaRPr b="0" i="0" sz="1400" u="none" cap="none" strike="noStrike">
              <a:solidFill>
                <a:srgbClr val="000000"/>
              </a:solidFill>
              <a:latin typeface="Arial"/>
              <a:ea typeface="Arial"/>
              <a:cs typeface="Arial"/>
              <a:sym typeface="Arial"/>
            </a:endParaRPr>
          </a:p>
        </p:txBody>
      </p:sp>
      <p:sp>
        <p:nvSpPr>
          <p:cNvPr id="197" name="Google Shape;197;p10"/>
          <p:cNvSpPr txBox="1"/>
          <p:nvPr/>
        </p:nvSpPr>
        <p:spPr>
          <a:xfrm>
            <a:off x="3276150" y="3073650"/>
            <a:ext cx="1972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90F2D"/>
                </a:solidFill>
                <a:latin typeface="Arial"/>
                <a:ea typeface="Arial"/>
                <a:cs typeface="Arial"/>
                <a:sym typeface="Arial"/>
              </a:rPr>
              <a:t>Tasman Grinnell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Project Manager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Rendering Engineer</a:t>
            </a:r>
            <a:endParaRPr b="0" i="0" sz="1400" u="none" cap="none" strike="noStrike">
              <a:solidFill>
                <a:srgbClr val="000000"/>
              </a:solidFill>
              <a:latin typeface="Arial"/>
              <a:ea typeface="Arial"/>
              <a:cs typeface="Arial"/>
              <a:sym typeface="Arial"/>
            </a:endParaRPr>
          </a:p>
          <a:p>
            <a:pPr indent="0" lvl="0" marL="0" marR="0" rtl="0" algn="l">
              <a:lnSpc>
                <a:spcPct val="165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198" name="Google Shape;198;p10"/>
          <p:cNvSpPr/>
          <p:nvPr/>
        </p:nvSpPr>
        <p:spPr>
          <a:xfrm rot="-5400000">
            <a:off x="3090318" y="1381716"/>
            <a:ext cx="1862992" cy="1491327"/>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p10"/>
          <p:cNvSpPr txBox="1"/>
          <p:nvPr/>
        </p:nvSpPr>
        <p:spPr>
          <a:xfrm>
            <a:off x="5251063" y="3073661"/>
            <a:ext cx="14913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90F2D"/>
                </a:solidFill>
                <a:latin typeface="Arial"/>
                <a:ea typeface="Arial"/>
                <a:cs typeface="Arial"/>
                <a:sym typeface="Arial"/>
              </a:rPr>
              <a:t>Josh Deaton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Rendering Engine Lead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65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200" name="Google Shape;200;p10"/>
          <p:cNvSpPr/>
          <p:nvPr/>
        </p:nvSpPr>
        <p:spPr>
          <a:xfrm rot="-5400000">
            <a:off x="5066597" y="1381727"/>
            <a:ext cx="1863000" cy="14913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p10"/>
          <p:cNvSpPr txBox="1"/>
          <p:nvPr/>
        </p:nvSpPr>
        <p:spPr>
          <a:xfrm>
            <a:off x="7228725" y="3058875"/>
            <a:ext cx="1972200" cy="164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rgbClr val="C90F2D"/>
                </a:solidFill>
                <a:latin typeface="Arial"/>
                <a:ea typeface="Arial"/>
                <a:cs typeface="Arial"/>
                <a:sym typeface="Arial"/>
              </a:rPr>
              <a:t>Lincoln Kness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Game Design Lead</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Web Developer</a:t>
            </a:r>
            <a:endParaRPr b="0" i="0" sz="1200" u="none" cap="none" strike="noStrike">
              <a:solidFill>
                <a:schemeClr val="dk1"/>
              </a:solidFill>
              <a:latin typeface="Arial"/>
              <a:ea typeface="Arial"/>
              <a:cs typeface="Arial"/>
              <a:sym typeface="Arial"/>
            </a:endParaRPr>
          </a:p>
          <a:p>
            <a:pPr indent="0" lvl="0" marL="0" marR="0" rtl="0" algn="l">
              <a:lnSpc>
                <a:spcPct val="165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65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202" name="Google Shape;202;p10"/>
          <p:cNvSpPr/>
          <p:nvPr/>
        </p:nvSpPr>
        <p:spPr>
          <a:xfrm rot="-5400000">
            <a:off x="7042881" y="1381727"/>
            <a:ext cx="1863000" cy="14913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p10"/>
          <p:cNvSpPr txBox="1"/>
          <p:nvPr/>
        </p:nvSpPr>
        <p:spPr>
          <a:xfrm>
            <a:off x="9203606" y="5718911"/>
            <a:ext cx="1485900" cy="113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90F2D"/>
                </a:solidFill>
                <a:latin typeface="Arial"/>
                <a:ea typeface="Arial"/>
                <a:cs typeface="Arial"/>
                <a:sym typeface="Arial"/>
              </a:rPr>
              <a:t>Cory Roth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Rendering and Game Design Engineer</a:t>
            </a:r>
            <a:endParaRPr b="0" i="0" sz="1400" u="none" cap="none" strike="noStrike">
              <a:solidFill>
                <a:srgbClr val="000000"/>
              </a:solidFill>
              <a:latin typeface="Arial"/>
              <a:ea typeface="Arial"/>
              <a:cs typeface="Arial"/>
              <a:sym typeface="Arial"/>
            </a:endParaRPr>
          </a:p>
          <a:p>
            <a:pPr indent="0" lvl="0" marL="0" marR="0" rtl="0" algn="l">
              <a:lnSpc>
                <a:spcPct val="165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204" name="Google Shape;204;p10"/>
          <p:cNvSpPr/>
          <p:nvPr/>
        </p:nvSpPr>
        <p:spPr>
          <a:xfrm rot="-5400000">
            <a:off x="9015053" y="3976752"/>
            <a:ext cx="1863000" cy="14913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10"/>
          <p:cNvSpPr txBox="1"/>
          <p:nvPr/>
        </p:nvSpPr>
        <p:spPr>
          <a:xfrm>
            <a:off x="3276150" y="5653900"/>
            <a:ext cx="1678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rgbClr val="C90F2D"/>
                </a:solidFill>
                <a:latin typeface="Arial"/>
                <a:ea typeface="Arial"/>
                <a:cs typeface="Arial"/>
                <a:sym typeface="Arial"/>
              </a:rPr>
              <a:t>Ben Johnson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Rendering Engineer</a:t>
            </a:r>
            <a:endParaRPr b="1" i="0" sz="1200" u="none" cap="none" strike="noStrike">
              <a:solidFill>
                <a:srgbClr val="C90F2D"/>
              </a:solidFill>
              <a:latin typeface="Arial"/>
              <a:ea typeface="Arial"/>
              <a:cs typeface="Arial"/>
              <a:sym typeface="Arial"/>
            </a:endParaRPr>
          </a:p>
        </p:txBody>
      </p:sp>
      <p:sp>
        <p:nvSpPr>
          <p:cNvPr id="206" name="Google Shape;206;p10"/>
          <p:cNvSpPr/>
          <p:nvPr/>
        </p:nvSpPr>
        <p:spPr>
          <a:xfrm rot="-5400000">
            <a:off x="3090319" y="3976739"/>
            <a:ext cx="1862992" cy="1491327"/>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p10"/>
          <p:cNvSpPr txBox="1"/>
          <p:nvPr/>
        </p:nvSpPr>
        <p:spPr>
          <a:xfrm>
            <a:off x="5347556" y="5687776"/>
            <a:ext cx="14859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90F2D"/>
                </a:solidFill>
                <a:latin typeface="Arial"/>
                <a:ea typeface="Arial"/>
                <a:cs typeface="Arial"/>
                <a:sym typeface="Arial"/>
              </a:rPr>
              <a:t>Zach Rapoza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Game Design Engineer</a:t>
            </a:r>
            <a:endParaRPr b="0" i="0" sz="1400" u="none" cap="none" strike="noStrike">
              <a:solidFill>
                <a:srgbClr val="000000"/>
              </a:solidFill>
              <a:latin typeface="Arial"/>
              <a:ea typeface="Arial"/>
              <a:cs typeface="Arial"/>
              <a:sym typeface="Arial"/>
            </a:endParaRPr>
          </a:p>
          <a:p>
            <a:pPr indent="0" lvl="0" marL="0" marR="0" rtl="0" algn="l">
              <a:lnSpc>
                <a:spcPct val="165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208" name="Google Shape;208;p10"/>
          <p:cNvSpPr/>
          <p:nvPr/>
        </p:nvSpPr>
        <p:spPr>
          <a:xfrm rot="-5400000">
            <a:off x="5065236" y="3976749"/>
            <a:ext cx="1863000" cy="14913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10"/>
          <p:cNvSpPr txBox="1"/>
          <p:nvPr/>
        </p:nvSpPr>
        <p:spPr>
          <a:xfrm>
            <a:off x="7225989" y="5687776"/>
            <a:ext cx="1504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90F2D"/>
                </a:solidFill>
                <a:latin typeface="Arial"/>
                <a:ea typeface="Arial"/>
                <a:cs typeface="Arial"/>
                <a:sym typeface="Arial"/>
              </a:rPr>
              <a:t>Spencer Thiele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Game Design Engineer</a:t>
            </a:r>
            <a:endParaRPr b="0" i="0" sz="1400" u="none" cap="none" strike="noStrike">
              <a:solidFill>
                <a:srgbClr val="000000"/>
              </a:solidFill>
              <a:latin typeface="Arial"/>
              <a:ea typeface="Arial"/>
              <a:cs typeface="Arial"/>
              <a:sym typeface="Arial"/>
            </a:endParaRPr>
          </a:p>
          <a:p>
            <a:pPr indent="0" lvl="0" marL="0" marR="0" rtl="0" algn="l">
              <a:lnSpc>
                <a:spcPct val="165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210" name="Google Shape;210;p10"/>
          <p:cNvSpPr/>
          <p:nvPr/>
        </p:nvSpPr>
        <p:spPr>
          <a:xfrm rot="-5400000">
            <a:off x="7040157" y="3976742"/>
            <a:ext cx="1863000" cy="14913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10"/>
          <p:cNvSpPr/>
          <p:nvPr/>
        </p:nvSpPr>
        <p:spPr>
          <a:xfrm>
            <a:off x="-28281" y="-87198"/>
            <a:ext cx="2718929" cy="7032396"/>
          </a:xfrm>
          <a:prstGeom prst="rect">
            <a:avLst/>
          </a:prstGeom>
          <a:solidFill>
            <a:srgbClr val="C90F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10"/>
          <p:cNvSpPr txBox="1"/>
          <p:nvPr/>
        </p:nvSpPr>
        <p:spPr>
          <a:xfrm>
            <a:off x="425897" y="5964835"/>
            <a:ext cx="4336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a:t>
            </a:r>
            <a:r>
              <a:rPr b="0" i="0" lang="en-US" sz="2000" u="none" cap="none" strike="noStrike">
                <a:solidFill>
                  <a:schemeClr val="lt1"/>
                </a:solidFill>
                <a:latin typeface="Arial"/>
                <a:ea typeface="Arial"/>
                <a:cs typeface="Arial"/>
                <a:sym typeface="Arial"/>
              </a:rPr>
              <a:t>   sdmay25-37</a:t>
            </a:r>
            <a:endParaRPr b="0" i="0" sz="1400" u="none" cap="none" strike="noStrike">
              <a:solidFill>
                <a:srgbClr val="000000"/>
              </a:solidFill>
              <a:latin typeface="Arial"/>
              <a:ea typeface="Arial"/>
              <a:cs typeface="Arial"/>
              <a:sym typeface="Arial"/>
            </a:endParaRPr>
          </a:p>
        </p:txBody>
      </p:sp>
      <p:pic>
        <p:nvPicPr>
          <p:cNvPr id="213" name="Google Shape;213;p10"/>
          <p:cNvPicPr preferRelativeResize="0"/>
          <p:nvPr/>
        </p:nvPicPr>
        <p:blipFill rotWithShape="1">
          <a:blip r:embed="rId3">
            <a:alphaModFix/>
          </a:blip>
          <a:srcRect b="0" l="0" r="0" t="0"/>
          <a:stretch/>
        </p:blipFill>
        <p:spPr>
          <a:xfrm>
            <a:off x="296457" y="536822"/>
            <a:ext cx="2194494" cy="10922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fefc289f23_0_84"/>
          <p:cNvSpPr/>
          <p:nvPr/>
        </p:nvSpPr>
        <p:spPr>
          <a:xfrm>
            <a:off x="-28281" y="-87198"/>
            <a:ext cx="2718900" cy="7032300"/>
          </a:xfrm>
          <a:prstGeom prst="rect">
            <a:avLst/>
          </a:prstGeom>
          <a:solidFill>
            <a:srgbClr val="C90F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g2fefc289f23_0_84"/>
          <p:cNvSpPr txBox="1"/>
          <p:nvPr/>
        </p:nvSpPr>
        <p:spPr>
          <a:xfrm>
            <a:off x="5368565" y="6097524"/>
            <a:ext cx="653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200000"/>
              </a:lnSpc>
              <a:spcBef>
                <a:spcPts val="0"/>
              </a:spcBef>
              <a:spcAft>
                <a:spcPts val="0"/>
              </a:spcAft>
              <a:buNone/>
            </a:pPr>
            <a:r>
              <a:rPr lang="en-US" sz="1200">
                <a:solidFill>
                  <a:srgbClr val="C90F2D"/>
                </a:solidFill>
              </a:rPr>
              <a:t>Detailed Design</a:t>
            </a:r>
            <a:r>
              <a:rPr lang="en-US" sz="1200">
                <a:solidFill>
                  <a:srgbClr val="C90F2D"/>
                </a:solidFill>
                <a:latin typeface="Arial"/>
                <a:ea typeface="Arial"/>
                <a:cs typeface="Arial"/>
                <a:sym typeface="Arial"/>
              </a:rPr>
              <a:t>   |    </a:t>
            </a:r>
            <a:r>
              <a:rPr b="1" lang="en-US" sz="1200">
                <a:solidFill>
                  <a:srgbClr val="C90F2D"/>
                </a:solidFill>
              </a:rPr>
              <a:t>1</a:t>
            </a:r>
            <a:r>
              <a:rPr lang="en-US" sz="1200">
                <a:solidFill>
                  <a:srgbClr val="C90F2D"/>
                </a:solidFill>
                <a:latin typeface="Arial"/>
                <a:ea typeface="Arial"/>
                <a:cs typeface="Arial"/>
                <a:sym typeface="Arial"/>
              </a:rPr>
              <a:t>  </a:t>
            </a:r>
            <a:r>
              <a:rPr lang="en-US" sz="1800">
                <a:solidFill>
                  <a:srgbClr val="C90F2D"/>
                </a:solidFill>
                <a:latin typeface="Arial"/>
                <a:ea typeface="Arial"/>
                <a:cs typeface="Arial"/>
                <a:sym typeface="Arial"/>
              </a:rPr>
              <a:t>  </a:t>
            </a:r>
            <a:endParaRPr/>
          </a:p>
        </p:txBody>
      </p:sp>
      <p:sp>
        <p:nvSpPr>
          <p:cNvPr id="100" name="Google Shape;100;g2fefc289f23_0_84"/>
          <p:cNvSpPr txBox="1"/>
          <p:nvPr/>
        </p:nvSpPr>
        <p:spPr>
          <a:xfrm>
            <a:off x="3195872" y="624689"/>
            <a:ext cx="8166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90F2D"/>
                </a:solidFill>
              </a:rPr>
              <a:t>Project Overview</a:t>
            </a:r>
            <a:endParaRPr/>
          </a:p>
        </p:txBody>
      </p:sp>
      <p:sp>
        <p:nvSpPr>
          <p:cNvPr id="101" name="Google Shape;101;g2fefc289f23_0_84"/>
          <p:cNvSpPr txBox="1"/>
          <p:nvPr/>
        </p:nvSpPr>
        <p:spPr>
          <a:xfrm>
            <a:off x="3349782" y="1412341"/>
            <a:ext cx="8166300" cy="1416000"/>
          </a:xfrm>
          <a:prstGeom prst="rect">
            <a:avLst/>
          </a:prstGeom>
          <a:noFill/>
          <a:ln>
            <a:noFill/>
          </a:ln>
        </p:spPr>
        <p:txBody>
          <a:bodyPr anchorCtr="0" anchor="t" bIns="45700" lIns="91425" spcFirstLastPara="1" rIns="91425" wrap="square" tIns="45700">
            <a:spAutoFit/>
          </a:bodyPr>
          <a:lstStyle/>
          <a:p>
            <a:pPr indent="0" lvl="0" marL="0" rtl="0" algn="l">
              <a:lnSpc>
                <a:spcPct val="165000"/>
              </a:lnSpc>
              <a:spcBef>
                <a:spcPts val="0"/>
              </a:spcBef>
              <a:spcAft>
                <a:spcPts val="0"/>
              </a:spcAft>
              <a:buNone/>
            </a:pPr>
            <a:r>
              <a:rPr b="1" lang="en-US" sz="2000">
                <a:solidFill>
                  <a:schemeClr val="dk1"/>
                </a:solidFill>
              </a:rPr>
              <a:t>This project aims to:</a:t>
            </a:r>
            <a:endParaRPr b="1" sz="2000">
              <a:solidFill>
                <a:schemeClr val="dk1"/>
              </a:solidFill>
            </a:endParaRPr>
          </a:p>
          <a:p>
            <a:pPr indent="-355600" lvl="0" marL="457200" rtl="0" algn="l">
              <a:lnSpc>
                <a:spcPct val="165000"/>
              </a:lnSpc>
              <a:spcBef>
                <a:spcPts val="0"/>
              </a:spcBef>
              <a:spcAft>
                <a:spcPts val="0"/>
              </a:spcAft>
              <a:buClr>
                <a:schemeClr val="dk1"/>
              </a:buClr>
              <a:buSzPts val="2000"/>
              <a:buChar char="●"/>
            </a:pPr>
            <a:r>
              <a:rPr b="1" lang="en-US" sz="2000">
                <a:solidFill>
                  <a:schemeClr val="dk1"/>
                </a:solidFill>
              </a:rPr>
              <a:t>Create a Non-Euclidean 2-dimensional game/rendering engine </a:t>
            </a:r>
            <a:endParaRPr b="1" sz="2000">
              <a:solidFill>
                <a:schemeClr val="dk1"/>
              </a:solidFill>
            </a:endParaRPr>
          </a:p>
          <a:p>
            <a:pPr indent="-355600" lvl="0" marL="457200" rtl="0" algn="l">
              <a:lnSpc>
                <a:spcPct val="165000"/>
              </a:lnSpc>
              <a:spcBef>
                <a:spcPts val="0"/>
              </a:spcBef>
              <a:spcAft>
                <a:spcPts val="0"/>
              </a:spcAft>
              <a:buClr>
                <a:schemeClr val="dk1"/>
              </a:buClr>
              <a:buSzPts val="2000"/>
              <a:buChar char="●"/>
            </a:pPr>
            <a:r>
              <a:rPr b="1" lang="en-US" sz="2000">
                <a:solidFill>
                  <a:schemeClr val="dk1"/>
                </a:solidFill>
              </a:rPr>
              <a:t>Design and develop a game to showcase the engine</a:t>
            </a:r>
            <a:endParaRPr/>
          </a:p>
        </p:txBody>
      </p:sp>
      <p:pic>
        <p:nvPicPr>
          <p:cNvPr id="102" name="Google Shape;102;g2fefc289f23_0_84"/>
          <p:cNvPicPr preferRelativeResize="0"/>
          <p:nvPr/>
        </p:nvPicPr>
        <p:blipFill rotWithShape="1">
          <a:blip r:embed="rId3">
            <a:alphaModFix/>
          </a:blip>
          <a:srcRect b="0" l="0" r="0" t="0"/>
          <a:stretch/>
        </p:blipFill>
        <p:spPr>
          <a:xfrm>
            <a:off x="296457" y="536822"/>
            <a:ext cx="2194494" cy="1092281"/>
          </a:xfrm>
          <a:prstGeom prst="rect">
            <a:avLst/>
          </a:prstGeom>
          <a:noFill/>
          <a:ln>
            <a:noFill/>
          </a:ln>
        </p:spPr>
      </p:pic>
      <p:pic>
        <p:nvPicPr>
          <p:cNvPr id="103" name="Google Shape;103;g2fefc289f23_0_84"/>
          <p:cNvPicPr preferRelativeResize="0"/>
          <p:nvPr/>
        </p:nvPicPr>
        <p:blipFill>
          <a:blip r:embed="rId4">
            <a:alphaModFix/>
          </a:blip>
          <a:stretch>
            <a:fillRect/>
          </a:stretch>
        </p:blipFill>
        <p:spPr>
          <a:xfrm>
            <a:off x="3531788" y="3358481"/>
            <a:ext cx="7802275" cy="2481250"/>
          </a:xfrm>
          <a:prstGeom prst="rect">
            <a:avLst/>
          </a:prstGeom>
          <a:noFill/>
          <a:ln>
            <a:noFill/>
          </a:ln>
        </p:spPr>
      </p:pic>
      <p:sp>
        <p:nvSpPr>
          <p:cNvPr id="104" name="Google Shape;104;g2fefc289f23_0_84"/>
          <p:cNvSpPr txBox="1"/>
          <p:nvPr/>
        </p:nvSpPr>
        <p:spPr>
          <a:xfrm>
            <a:off x="425897" y="5964835"/>
            <a:ext cx="4336200" cy="307800"/>
          </a:xfrm>
          <a:prstGeom prst="rect">
            <a:avLst/>
          </a:prstGeom>
          <a:noFill/>
          <a:ln>
            <a:noFill/>
          </a:ln>
        </p:spPr>
        <p:txBody>
          <a:bodyPr anchorCtr="0" anchor="t" bIns="45700" lIns="91425" spcFirstLastPara="1" rIns="91425" wrap="square" tIns="45700">
            <a:spAutoFit/>
          </a:bodyPr>
          <a:lstStyle/>
          <a:p>
            <a:pPr indent="0" lvl="0" marL="0" rtl="0" algn="l">
              <a:lnSpc>
                <a:spcPct val="200000"/>
              </a:lnSpc>
              <a:spcBef>
                <a:spcPts val="0"/>
              </a:spcBef>
              <a:spcAft>
                <a:spcPts val="0"/>
              </a:spcAft>
              <a:buNone/>
            </a:pPr>
            <a:r>
              <a:t/>
            </a:r>
            <a:endParaRPr/>
          </a:p>
        </p:txBody>
      </p:sp>
      <p:sp>
        <p:nvSpPr>
          <p:cNvPr id="105" name="Google Shape;105;g2fefc289f23_0_84"/>
          <p:cNvSpPr txBox="1"/>
          <p:nvPr/>
        </p:nvSpPr>
        <p:spPr>
          <a:xfrm>
            <a:off x="237249" y="5820475"/>
            <a:ext cx="24534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Font typeface="Arial"/>
              <a:buNone/>
            </a:pPr>
            <a:r>
              <a:rPr lang="en-US" sz="1200">
                <a:solidFill>
                  <a:srgbClr val="EBBA69"/>
                </a:solidFill>
              </a:rPr>
              <a:t>| </a:t>
            </a:r>
            <a:r>
              <a:rPr lang="en-US">
                <a:solidFill>
                  <a:schemeClr val="lt1"/>
                </a:solidFill>
              </a:rPr>
              <a:t>Lights Out </a:t>
            </a:r>
            <a:endParaRPr>
              <a:solidFill>
                <a:schemeClr val="lt1"/>
              </a:solidFill>
            </a:endParaRPr>
          </a:p>
          <a:p>
            <a:pPr indent="0" lvl="0" marL="0" rtl="0" algn="l">
              <a:lnSpc>
                <a:spcPct val="115000"/>
              </a:lnSpc>
              <a:spcBef>
                <a:spcPts val="0"/>
              </a:spcBef>
              <a:spcAft>
                <a:spcPts val="0"/>
              </a:spcAft>
              <a:buClr>
                <a:schemeClr val="dk1"/>
              </a:buClr>
              <a:buFont typeface="Arial"/>
              <a:buNone/>
            </a:pPr>
            <a:r>
              <a:rPr lang="en-US" sz="1200">
                <a:solidFill>
                  <a:srgbClr val="EBBA69"/>
                </a:solidFill>
              </a:rPr>
              <a:t>| </a:t>
            </a:r>
            <a:r>
              <a:rPr lang="en-US">
                <a:solidFill>
                  <a:schemeClr val="lt1"/>
                </a:solidFill>
              </a:rPr>
              <a:t>Non-Euclidean Game</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fefc289f23_0_170"/>
          <p:cNvSpPr/>
          <p:nvPr/>
        </p:nvSpPr>
        <p:spPr>
          <a:xfrm>
            <a:off x="-28281" y="-87198"/>
            <a:ext cx="2718900" cy="7032300"/>
          </a:xfrm>
          <a:prstGeom prst="rect">
            <a:avLst/>
          </a:prstGeom>
          <a:solidFill>
            <a:srgbClr val="C90F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g2fefc289f23_0_170"/>
          <p:cNvSpPr txBox="1"/>
          <p:nvPr/>
        </p:nvSpPr>
        <p:spPr>
          <a:xfrm>
            <a:off x="5368565" y="6097524"/>
            <a:ext cx="653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200000"/>
              </a:lnSpc>
              <a:spcBef>
                <a:spcPts val="0"/>
              </a:spcBef>
              <a:spcAft>
                <a:spcPts val="0"/>
              </a:spcAft>
              <a:buNone/>
            </a:pPr>
            <a:r>
              <a:rPr lang="en-US" sz="1200">
                <a:solidFill>
                  <a:srgbClr val="C90F2D"/>
                </a:solidFill>
              </a:rPr>
              <a:t>Detailed Design</a:t>
            </a:r>
            <a:r>
              <a:rPr lang="en-US" sz="1200">
                <a:solidFill>
                  <a:srgbClr val="C90F2D"/>
                </a:solidFill>
                <a:latin typeface="Arial"/>
                <a:ea typeface="Arial"/>
                <a:cs typeface="Arial"/>
                <a:sym typeface="Arial"/>
              </a:rPr>
              <a:t>   |    </a:t>
            </a:r>
            <a:r>
              <a:rPr b="1" lang="en-US" sz="1200">
                <a:solidFill>
                  <a:srgbClr val="C90F2D"/>
                </a:solidFill>
              </a:rPr>
              <a:t>2</a:t>
            </a:r>
            <a:r>
              <a:rPr lang="en-US" sz="1200">
                <a:solidFill>
                  <a:srgbClr val="C90F2D"/>
                </a:solidFill>
                <a:latin typeface="Arial"/>
                <a:ea typeface="Arial"/>
                <a:cs typeface="Arial"/>
                <a:sym typeface="Arial"/>
              </a:rPr>
              <a:t>  </a:t>
            </a:r>
            <a:r>
              <a:rPr lang="en-US" sz="1800">
                <a:solidFill>
                  <a:srgbClr val="C90F2D"/>
                </a:solidFill>
                <a:latin typeface="Arial"/>
                <a:ea typeface="Arial"/>
                <a:cs typeface="Arial"/>
                <a:sym typeface="Arial"/>
              </a:rPr>
              <a:t>  </a:t>
            </a:r>
            <a:endParaRPr/>
          </a:p>
        </p:txBody>
      </p:sp>
      <p:sp>
        <p:nvSpPr>
          <p:cNvPr id="112" name="Google Shape;112;g2fefc289f23_0_170"/>
          <p:cNvSpPr txBox="1"/>
          <p:nvPr/>
        </p:nvSpPr>
        <p:spPr>
          <a:xfrm>
            <a:off x="3195872" y="624689"/>
            <a:ext cx="8166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90F2D"/>
                </a:solidFill>
              </a:rPr>
              <a:t>Project Deliverables</a:t>
            </a:r>
            <a:endParaRPr/>
          </a:p>
        </p:txBody>
      </p:sp>
      <p:sp>
        <p:nvSpPr>
          <p:cNvPr id="113" name="Google Shape;113;g2fefc289f23_0_170"/>
          <p:cNvSpPr txBox="1"/>
          <p:nvPr/>
        </p:nvSpPr>
        <p:spPr>
          <a:xfrm>
            <a:off x="3349782" y="1412341"/>
            <a:ext cx="8166300" cy="2940000"/>
          </a:xfrm>
          <a:prstGeom prst="rect">
            <a:avLst/>
          </a:prstGeom>
          <a:noFill/>
          <a:ln>
            <a:noFill/>
          </a:ln>
        </p:spPr>
        <p:txBody>
          <a:bodyPr anchorCtr="0" anchor="t" bIns="45700" lIns="91425" spcFirstLastPara="1" rIns="91425" wrap="square" tIns="45700">
            <a:spAutoFit/>
          </a:bodyPr>
          <a:lstStyle/>
          <a:p>
            <a:pPr indent="0" lvl="0" marL="0" rtl="0" algn="l">
              <a:lnSpc>
                <a:spcPct val="165000"/>
              </a:lnSpc>
              <a:spcBef>
                <a:spcPts val="0"/>
              </a:spcBef>
              <a:spcAft>
                <a:spcPts val="0"/>
              </a:spcAft>
              <a:buNone/>
            </a:pPr>
            <a:r>
              <a:rPr b="1" lang="en-US" sz="2000">
                <a:solidFill>
                  <a:schemeClr val="dk1"/>
                </a:solidFill>
              </a:rPr>
              <a:t>The final deliverables are:</a:t>
            </a:r>
            <a:endParaRPr b="1" sz="2000">
              <a:solidFill>
                <a:schemeClr val="dk1"/>
              </a:solidFill>
            </a:endParaRPr>
          </a:p>
          <a:p>
            <a:pPr indent="-355600" lvl="0" marL="457200" rtl="0" algn="l">
              <a:lnSpc>
                <a:spcPct val="165000"/>
              </a:lnSpc>
              <a:spcBef>
                <a:spcPts val="0"/>
              </a:spcBef>
              <a:spcAft>
                <a:spcPts val="0"/>
              </a:spcAft>
              <a:buClr>
                <a:schemeClr val="dk1"/>
              </a:buClr>
              <a:buSzPts val="2000"/>
              <a:buChar char="●"/>
            </a:pPr>
            <a:r>
              <a:rPr b="1" lang="en-US" sz="2000">
                <a:solidFill>
                  <a:schemeClr val="dk1"/>
                </a:solidFill>
              </a:rPr>
              <a:t>A working game/rendering engine featuring Non-Euclidean Geometry</a:t>
            </a:r>
            <a:endParaRPr b="1" sz="2000">
              <a:solidFill>
                <a:schemeClr val="dk1"/>
              </a:solidFill>
            </a:endParaRPr>
          </a:p>
          <a:p>
            <a:pPr indent="-355600" lvl="0" marL="457200" rtl="0" algn="l">
              <a:lnSpc>
                <a:spcPct val="165000"/>
              </a:lnSpc>
              <a:spcBef>
                <a:spcPts val="0"/>
              </a:spcBef>
              <a:spcAft>
                <a:spcPts val="0"/>
              </a:spcAft>
              <a:buClr>
                <a:schemeClr val="dk1"/>
              </a:buClr>
              <a:buSzPts val="2000"/>
              <a:buChar char="●"/>
            </a:pPr>
            <a:r>
              <a:rPr b="1" lang="en-US" sz="2000">
                <a:solidFill>
                  <a:schemeClr val="dk1"/>
                </a:solidFill>
              </a:rPr>
              <a:t>A finished and polished videogame matching:</a:t>
            </a:r>
            <a:endParaRPr b="1" sz="2000">
              <a:solidFill>
                <a:schemeClr val="dk1"/>
              </a:solidFill>
            </a:endParaRPr>
          </a:p>
          <a:p>
            <a:pPr indent="-355600" lvl="1" marL="914400" rtl="0" algn="l">
              <a:lnSpc>
                <a:spcPct val="165000"/>
              </a:lnSpc>
              <a:spcBef>
                <a:spcPts val="0"/>
              </a:spcBef>
              <a:spcAft>
                <a:spcPts val="0"/>
              </a:spcAft>
              <a:buClr>
                <a:schemeClr val="dk1"/>
              </a:buClr>
              <a:buSzPts val="2000"/>
              <a:buChar char="○"/>
            </a:pPr>
            <a:r>
              <a:rPr b="1" lang="en-US" sz="2000">
                <a:solidFill>
                  <a:schemeClr val="dk1"/>
                </a:solidFill>
              </a:rPr>
              <a:t>Design Requirements</a:t>
            </a:r>
            <a:endParaRPr b="1" sz="2000">
              <a:solidFill>
                <a:schemeClr val="dk1"/>
              </a:solidFill>
            </a:endParaRPr>
          </a:p>
          <a:p>
            <a:pPr indent="-355600" lvl="1" marL="914400" rtl="0" algn="l">
              <a:lnSpc>
                <a:spcPct val="165000"/>
              </a:lnSpc>
              <a:spcBef>
                <a:spcPts val="0"/>
              </a:spcBef>
              <a:spcAft>
                <a:spcPts val="0"/>
              </a:spcAft>
              <a:buClr>
                <a:schemeClr val="dk1"/>
              </a:buClr>
              <a:buSzPts val="2000"/>
              <a:buChar char="○"/>
            </a:pPr>
            <a:r>
              <a:rPr b="1" lang="en-US" sz="2000">
                <a:solidFill>
                  <a:schemeClr val="dk1"/>
                </a:solidFill>
              </a:rPr>
              <a:t>Functional Requirements</a:t>
            </a:r>
            <a:endParaRPr b="1" sz="2000">
              <a:solidFill>
                <a:schemeClr val="dk1"/>
              </a:solidFill>
            </a:endParaRPr>
          </a:p>
        </p:txBody>
      </p:sp>
      <p:pic>
        <p:nvPicPr>
          <p:cNvPr id="114" name="Google Shape;114;g2fefc289f23_0_170"/>
          <p:cNvPicPr preferRelativeResize="0"/>
          <p:nvPr/>
        </p:nvPicPr>
        <p:blipFill rotWithShape="1">
          <a:blip r:embed="rId3">
            <a:alphaModFix/>
          </a:blip>
          <a:srcRect b="0" l="0" r="0" t="0"/>
          <a:stretch/>
        </p:blipFill>
        <p:spPr>
          <a:xfrm>
            <a:off x="296457" y="536822"/>
            <a:ext cx="2194494" cy="1092281"/>
          </a:xfrm>
          <a:prstGeom prst="rect">
            <a:avLst/>
          </a:prstGeom>
          <a:noFill/>
          <a:ln>
            <a:noFill/>
          </a:ln>
        </p:spPr>
      </p:pic>
      <p:sp>
        <p:nvSpPr>
          <p:cNvPr id="115" name="Google Shape;115;g2fefc289f23_0_170"/>
          <p:cNvSpPr txBox="1"/>
          <p:nvPr/>
        </p:nvSpPr>
        <p:spPr>
          <a:xfrm>
            <a:off x="425897" y="5964835"/>
            <a:ext cx="4336200" cy="307800"/>
          </a:xfrm>
          <a:prstGeom prst="rect">
            <a:avLst/>
          </a:prstGeom>
          <a:noFill/>
          <a:ln>
            <a:noFill/>
          </a:ln>
        </p:spPr>
        <p:txBody>
          <a:bodyPr anchorCtr="0" anchor="t" bIns="45700" lIns="91425" spcFirstLastPara="1" rIns="91425" wrap="square" tIns="45700">
            <a:spAutoFit/>
          </a:bodyPr>
          <a:lstStyle/>
          <a:p>
            <a:pPr indent="0" lvl="0" marL="0" rtl="0" algn="l">
              <a:lnSpc>
                <a:spcPct val="200000"/>
              </a:lnSpc>
              <a:spcBef>
                <a:spcPts val="0"/>
              </a:spcBef>
              <a:spcAft>
                <a:spcPts val="0"/>
              </a:spcAft>
              <a:buNone/>
            </a:pPr>
            <a:r>
              <a:t/>
            </a:r>
            <a:endParaRPr/>
          </a:p>
        </p:txBody>
      </p:sp>
      <p:sp>
        <p:nvSpPr>
          <p:cNvPr id="116" name="Google Shape;116;g2fefc289f23_0_170"/>
          <p:cNvSpPr txBox="1"/>
          <p:nvPr/>
        </p:nvSpPr>
        <p:spPr>
          <a:xfrm>
            <a:off x="237249" y="5820475"/>
            <a:ext cx="24534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Font typeface="Arial"/>
              <a:buNone/>
            </a:pPr>
            <a:r>
              <a:rPr lang="en-US" sz="1200">
                <a:solidFill>
                  <a:srgbClr val="EBBA69"/>
                </a:solidFill>
              </a:rPr>
              <a:t>| </a:t>
            </a:r>
            <a:r>
              <a:rPr lang="en-US">
                <a:solidFill>
                  <a:schemeClr val="lt1"/>
                </a:solidFill>
              </a:rPr>
              <a:t>Lights Out </a:t>
            </a:r>
            <a:endParaRPr>
              <a:solidFill>
                <a:schemeClr val="lt1"/>
              </a:solidFill>
            </a:endParaRPr>
          </a:p>
          <a:p>
            <a:pPr indent="0" lvl="0" marL="0" rtl="0" algn="l">
              <a:lnSpc>
                <a:spcPct val="115000"/>
              </a:lnSpc>
              <a:spcBef>
                <a:spcPts val="0"/>
              </a:spcBef>
              <a:spcAft>
                <a:spcPts val="0"/>
              </a:spcAft>
              <a:buClr>
                <a:schemeClr val="dk1"/>
              </a:buClr>
              <a:buFont typeface="Arial"/>
              <a:buNone/>
            </a:pPr>
            <a:r>
              <a:rPr lang="en-US" sz="1200">
                <a:solidFill>
                  <a:srgbClr val="EBBA69"/>
                </a:solidFill>
              </a:rPr>
              <a:t>| </a:t>
            </a:r>
            <a:r>
              <a:rPr lang="en-US">
                <a:solidFill>
                  <a:schemeClr val="lt1"/>
                </a:solidFill>
              </a:rPr>
              <a:t>Non-Euclidean Game</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fefc289f23_0_255"/>
          <p:cNvSpPr/>
          <p:nvPr/>
        </p:nvSpPr>
        <p:spPr>
          <a:xfrm>
            <a:off x="-28281" y="-87198"/>
            <a:ext cx="2718900" cy="7032300"/>
          </a:xfrm>
          <a:prstGeom prst="rect">
            <a:avLst/>
          </a:prstGeom>
          <a:solidFill>
            <a:srgbClr val="C90F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g2fefc289f23_0_255"/>
          <p:cNvSpPr txBox="1"/>
          <p:nvPr/>
        </p:nvSpPr>
        <p:spPr>
          <a:xfrm>
            <a:off x="5368565" y="6097524"/>
            <a:ext cx="653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200000"/>
              </a:lnSpc>
              <a:spcBef>
                <a:spcPts val="0"/>
              </a:spcBef>
              <a:spcAft>
                <a:spcPts val="0"/>
              </a:spcAft>
              <a:buNone/>
            </a:pPr>
            <a:r>
              <a:rPr lang="en-US" sz="1200">
                <a:solidFill>
                  <a:srgbClr val="C90F2D"/>
                </a:solidFill>
              </a:rPr>
              <a:t>Detailed Design</a:t>
            </a:r>
            <a:r>
              <a:rPr lang="en-US" sz="1200">
                <a:solidFill>
                  <a:srgbClr val="C90F2D"/>
                </a:solidFill>
                <a:latin typeface="Arial"/>
                <a:ea typeface="Arial"/>
                <a:cs typeface="Arial"/>
                <a:sym typeface="Arial"/>
              </a:rPr>
              <a:t>   |    </a:t>
            </a:r>
            <a:r>
              <a:rPr b="1" lang="en-US" sz="1200">
                <a:solidFill>
                  <a:srgbClr val="C90F2D"/>
                </a:solidFill>
              </a:rPr>
              <a:t>3</a:t>
            </a:r>
            <a:r>
              <a:rPr lang="en-US" sz="1200">
                <a:solidFill>
                  <a:srgbClr val="C90F2D"/>
                </a:solidFill>
                <a:latin typeface="Arial"/>
                <a:ea typeface="Arial"/>
                <a:cs typeface="Arial"/>
                <a:sym typeface="Arial"/>
              </a:rPr>
              <a:t>  </a:t>
            </a:r>
            <a:r>
              <a:rPr lang="en-US" sz="1800">
                <a:solidFill>
                  <a:srgbClr val="C90F2D"/>
                </a:solidFill>
                <a:latin typeface="Arial"/>
                <a:ea typeface="Arial"/>
                <a:cs typeface="Arial"/>
                <a:sym typeface="Arial"/>
              </a:rPr>
              <a:t>  </a:t>
            </a:r>
            <a:endParaRPr/>
          </a:p>
        </p:txBody>
      </p:sp>
      <p:sp>
        <p:nvSpPr>
          <p:cNvPr id="123" name="Google Shape;123;g2fefc289f23_0_255"/>
          <p:cNvSpPr txBox="1"/>
          <p:nvPr/>
        </p:nvSpPr>
        <p:spPr>
          <a:xfrm>
            <a:off x="3195872" y="624689"/>
            <a:ext cx="8166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90F2D"/>
                </a:solidFill>
              </a:rPr>
              <a:t>Problem Statement</a:t>
            </a:r>
            <a:endParaRPr/>
          </a:p>
        </p:txBody>
      </p:sp>
      <p:sp>
        <p:nvSpPr>
          <p:cNvPr id="124" name="Google Shape;124;g2fefc289f23_0_255"/>
          <p:cNvSpPr txBox="1"/>
          <p:nvPr/>
        </p:nvSpPr>
        <p:spPr>
          <a:xfrm>
            <a:off x="3349778" y="1412360"/>
            <a:ext cx="4089300" cy="4463700"/>
          </a:xfrm>
          <a:prstGeom prst="rect">
            <a:avLst/>
          </a:prstGeom>
          <a:noFill/>
          <a:ln>
            <a:noFill/>
          </a:ln>
        </p:spPr>
        <p:txBody>
          <a:bodyPr anchorCtr="0" anchor="t" bIns="45700" lIns="91425" spcFirstLastPara="1" rIns="91425" wrap="square" tIns="45700">
            <a:spAutoFit/>
          </a:bodyPr>
          <a:lstStyle/>
          <a:p>
            <a:pPr indent="0" lvl="0" marL="0" rtl="0" algn="l">
              <a:lnSpc>
                <a:spcPct val="165000"/>
              </a:lnSpc>
              <a:spcBef>
                <a:spcPts val="0"/>
              </a:spcBef>
              <a:spcAft>
                <a:spcPts val="0"/>
              </a:spcAft>
              <a:buNone/>
            </a:pPr>
            <a:r>
              <a:rPr b="1" lang="en-US" sz="2000">
                <a:solidFill>
                  <a:schemeClr val="dk1"/>
                </a:solidFill>
              </a:rPr>
              <a:t>Current State of Non-Euclidean games:</a:t>
            </a:r>
            <a:endParaRPr b="1" sz="2000">
              <a:solidFill>
                <a:schemeClr val="dk1"/>
              </a:solidFill>
            </a:endParaRPr>
          </a:p>
          <a:p>
            <a:pPr indent="-355600" lvl="0" marL="457200" rtl="0" algn="l">
              <a:lnSpc>
                <a:spcPct val="165000"/>
              </a:lnSpc>
              <a:spcBef>
                <a:spcPts val="0"/>
              </a:spcBef>
              <a:spcAft>
                <a:spcPts val="0"/>
              </a:spcAft>
              <a:buClr>
                <a:schemeClr val="dk1"/>
              </a:buClr>
              <a:buSzPts val="2000"/>
              <a:buChar char="●"/>
            </a:pPr>
            <a:r>
              <a:rPr lang="en-US" sz="2000">
                <a:solidFill>
                  <a:schemeClr val="dk1"/>
                </a:solidFill>
              </a:rPr>
              <a:t>Limits in rendering techniques</a:t>
            </a:r>
            <a:endParaRPr sz="2000">
              <a:solidFill>
                <a:schemeClr val="dk1"/>
              </a:solidFill>
            </a:endParaRPr>
          </a:p>
          <a:p>
            <a:pPr indent="-355600" lvl="0" marL="457200" rtl="0" algn="l">
              <a:lnSpc>
                <a:spcPct val="165000"/>
              </a:lnSpc>
              <a:spcBef>
                <a:spcPts val="0"/>
              </a:spcBef>
              <a:spcAft>
                <a:spcPts val="0"/>
              </a:spcAft>
              <a:buClr>
                <a:schemeClr val="dk1"/>
              </a:buClr>
              <a:buSzPts val="2000"/>
              <a:buChar char="●"/>
            </a:pPr>
            <a:r>
              <a:rPr lang="en-US" sz="2000">
                <a:solidFill>
                  <a:schemeClr val="dk1"/>
                </a:solidFill>
              </a:rPr>
              <a:t>Primary focus in experimentation or research</a:t>
            </a:r>
            <a:r>
              <a:rPr b="1" lang="en-US" sz="2000">
                <a:solidFill>
                  <a:schemeClr val="dk1"/>
                </a:solidFill>
              </a:rPr>
              <a:t> </a:t>
            </a:r>
            <a:endParaRPr b="1" sz="2000">
              <a:solidFill>
                <a:schemeClr val="dk1"/>
              </a:solidFill>
            </a:endParaRPr>
          </a:p>
          <a:p>
            <a:pPr indent="0" lvl="0" marL="0" rtl="0" algn="l">
              <a:lnSpc>
                <a:spcPct val="165000"/>
              </a:lnSpc>
              <a:spcBef>
                <a:spcPts val="0"/>
              </a:spcBef>
              <a:spcAft>
                <a:spcPts val="0"/>
              </a:spcAft>
              <a:buNone/>
            </a:pPr>
            <a:r>
              <a:rPr b="1" lang="en-US" sz="2000">
                <a:solidFill>
                  <a:schemeClr val="dk1"/>
                </a:solidFill>
              </a:rPr>
              <a:t>Therefore, our goal is to build a Non-Euclidean rendering engine and build a entertaining game on top of the engine.</a:t>
            </a:r>
            <a:endParaRPr b="1" sz="2000">
              <a:solidFill>
                <a:schemeClr val="dk1"/>
              </a:solidFill>
            </a:endParaRPr>
          </a:p>
        </p:txBody>
      </p:sp>
      <p:pic>
        <p:nvPicPr>
          <p:cNvPr id="125" name="Google Shape;125;g2fefc289f23_0_255"/>
          <p:cNvPicPr preferRelativeResize="0"/>
          <p:nvPr/>
        </p:nvPicPr>
        <p:blipFill rotWithShape="1">
          <a:blip r:embed="rId3">
            <a:alphaModFix/>
          </a:blip>
          <a:srcRect b="0" l="0" r="0" t="0"/>
          <a:stretch/>
        </p:blipFill>
        <p:spPr>
          <a:xfrm>
            <a:off x="296457" y="536822"/>
            <a:ext cx="2194494" cy="1092281"/>
          </a:xfrm>
          <a:prstGeom prst="rect">
            <a:avLst/>
          </a:prstGeom>
          <a:noFill/>
          <a:ln>
            <a:noFill/>
          </a:ln>
        </p:spPr>
      </p:pic>
      <p:pic>
        <p:nvPicPr>
          <p:cNvPr id="126" name="Google Shape;126;g2fefc289f23_0_255"/>
          <p:cNvPicPr preferRelativeResize="0"/>
          <p:nvPr/>
        </p:nvPicPr>
        <p:blipFill>
          <a:blip r:embed="rId4">
            <a:alphaModFix/>
          </a:blip>
          <a:stretch>
            <a:fillRect/>
          </a:stretch>
        </p:blipFill>
        <p:spPr>
          <a:xfrm>
            <a:off x="7372350" y="4076600"/>
            <a:ext cx="1948575" cy="1948575"/>
          </a:xfrm>
          <a:prstGeom prst="rect">
            <a:avLst/>
          </a:prstGeom>
          <a:noFill/>
          <a:ln>
            <a:noFill/>
          </a:ln>
        </p:spPr>
      </p:pic>
      <p:pic>
        <p:nvPicPr>
          <p:cNvPr id="127" name="Google Shape;127;g2fefc289f23_0_255"/>
          <p:cNvPicPr preferRelativeResize="0"/>
          <p:nvPr/>
        </p:nvPicPr>
        <p:blipFill>
          <a:blip r:embed="rId5">
            <a:alphaModFix/>
          </a:blip>
          <a:stretch>
            <a:fillRect/>
          </a:stretch>
        </p:blipFill>
        <p:spPr>
          <a:xfrm>
            <a:off x="9510525" y="1086403"/>
            <a:ext cx="2194499" cy="4938783"/>
          </a:xfrm>
          <a:prstGeom prst="rect">
            <a:avLst/>
          </a:prstGeom>
          <a:noFill/>
          <a:ln>
            <a:noFill/>
          </a:ln>
        </p:spPr>
      </p:pic>
      <p:sp>
        <p:nvSpPr>
          <p:cNvPr id="128" name="Google Shape;128;g2fefc289f23_0_255"/>
          <p:cNvSpPr txBox="1"/>
          <p:nvPr/>
        </p:nvSpPr>
        <p:spPr>
          <a:xfrm>
            <a:off x="237249" y="5820475"/>
            <a:ext cx="24534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Font typeface="Arial"/>
              <a:buNone/>
            </a:pPr>
            <a:r>
              <a:rPr lang="en-US" sz="1200">
                <a:solidFill>
                  <a:srgbClr val="EBBA69"/>
                </a:solidFill>
              </a:rPr>
              <a:t>| </a:t>
            </a:r>
            <a:r>
              <a:rPr lang="en-US">
                <a:solidFill>
                  <a:schemeClr val="lt1"/>
                </a:solidFill>
              </a:rPr>
              <a:t>Lights Out </a:t>
            </a:r>
            <a:endParaRPr>
              <a:solidFill>
                <a:schemeClr val="lt1"/>
              </a:solidFill>
            </a:endParaRPr>
          </a:p>
          <a:p>
            <a:pPr indent="0" lvl="0" marL="0" rtl="0" algn="l">
              <a:lnSpc>
                <a:spcPct val="115000"/>
              </a:lnSpc>
              <a:spcBef>
                <a:spcPts val="0"/>
              </a:spcBef>
              <a:spcAft>
                <a:spcPts val="0"/>
              </a:spcAft>
              <a:buNone/>
            </a:pPr>
            <a:r>
              <a:rPr lang="en-US" sz="1200">
                <a:solidFill>
                  <a:srgbClr val="EBBA69"/>
                </a:solidFill>
              </a:rPr>
              <a:t>| </a:t>
            </a:r>
            <a:r>
              <a:rPr lang="en-US">
                <a:solidFill>
                  <a:schemeClr val="lt1"/>
                </a:solidFill>
              </a:rPr>
              <a:t>Non-Euclidean Game</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fa6ed3c9b3_0_2"/>
          <p:cNvSpPr/>
          <p:nvPr/>
        </p:nvSpPr>
        <p:spPr>
          <a:xfrm>
            <a:off x="-28281" y="-87198"/>
            <a:ext cx="2718900" cy="7032300"/>
          </a:xfrm>
          <a:prstGeom prst="rect">
            <a:avLst/>
          </a:prstGeom>
          <a:solidFill>
            <a:srgbClr val="C90F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g2fa6ed3c9b3_0_2"/>
          <p:cNvSpPr txBox="1"/>
          <p:nvPr/>
        </p:nvSpPr>
        <p:spPr>
          <a:xfrm>
            <a:off x="5368565" y="6097524"/>
            <a:ext cx="653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200000"/>
              </a:lnSpc>
              <a:spcBef>
                <a:spcPts val="0"/>
              </a:spcBef>
              <a:spcAft>
                <a:spcPts val="0"/>
              </a:spcAft>
              <a:buClr>
                <a:srgbClr val="000000"/>
              </a:buClr>
              <a:buSzPts val="1200"/>
              <a:buFont typeface="Arial"/>
              <a:buNone/>
            </a:pPr>
            <a:r>
              <a:rPr lang="en-US" sz="1200">
                <a:solidFill>
                  <a:srgbClr val="C90F2D"/>
                </a:solidFill>
              </a:rPr>
              <a:t>Detailed Design</a:t>
            </a:r>
            <a:r>
              <a:rPr b="0" i="0" lang="en-US" sz="1200" u="none" cap="none" strike="noStrike">
                <a:solidFill>
                  <a:srgbClr val="C90F2D"/>
                </a:solidFill>
                <a:latin typeface="Arial"/>
                <a:ea typeface="Arial"/>
                <a:cs typeface="Arial"/>
                <a:sym typeface="Arial"/>
              </a:rPr>
              <a:t>  |    </a:t>
            </a:r>
            <a:r>
              <a:rPr b="1" lang="en-US" sz="1200">
                <a:solidFill>
                  <a:srgbClr val="C90F2D"/>
                </a:solidFill>
              </a:rPr>
              <a:t>4</a:t>
            </a:r>
            <a:r>
              <a:rPr b="0" i="0" lang="en-US" sz="1200" u="none" cap="none" strike="noStrike">
                <a:solidFill>
                  <a:srgbClr val="C90F2D"/>
                </a:solidFill>
                <a:latin typeface="Arial"/>
                <a:ea typeface="Arial"/>
                <a:cs typeface="Arial"/>
                <a:sym typeface="Arial"/>
              </a:rPr>
              <a:t>  </a:t>
            </a:r>
            <a:r>
              <a:rPr b="0" i="0" lang="en-US" sz="1800" u="none" cap="none" strike="noStrike">
                <a:solidFill>
                  <a:srgbClr val="C90F2D"/>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5" name="Google Shape;135;g2fa6ed3c9b3_0_2"/>
          <p:cNvSpPr txBox="1"/>
          <p:nvPr/>
        </p:nvSpPr>
        <p:spPr>
          <a:xfrm>
            <a:off x="3195872" y="624689"/>
            <a:ext cx="8166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C90F2D"/>
                </a:solidFill>
              </a:rPr>
              <a:t>Detailed Design and Visuals</a:t>
            </a:r>
            <a:endParaRPr b="0" i="0" sz="1400" u="none" cap="none" strike="noStrike">
              <a:solidFill>
                <a:srgbClr val="000000"/>
              </a:solidFill>
              <a:latin typeface="Arial"/>
              <a:ea typeface="Arial"/>
              <a:cs typeface="Arial"/>
              <a:sym typeface="Arial"/>
            </a:endParaRPr>
          </a:p>
        </p:txBody>
      </p:sp>
      <p:sp>
        <p:nvSpPr>
          <p:cNvPr id="136" name="Google Shape;136;g2fa6ed3c9b3_0_2"/>
          <p:cNvSpPr txBox="1"/>
          <p:nvPr/>
        </p:nvSpPr>
        <p:spPr>
          <a:xfrm>
            <a:off x="3349778" y="1412360"/>
            <a:ext cx="4089300" cy="5431800"/>
          </a:xfrm>
          <a:prstGeom prst="rect">
            <a:avLst/>
          </a:prstGeom>
          <a:noFill/>
          <a:ln>
            <a:noFill/>
          </a:ln>
        </p:spPr>
        <p:txBody>
          <a:bodyPr anchorCtr="0" anchor="t" bIns="45700" lIns="91425" spcFirstLastPara="1" rIns="91425" wrap="square" tIns="45700">
            <a:spAutoFit/>
          </a:bodyPr>
          <a:lstStyle/>
          <a:p>
            <a:pPr indent="-330200" lvl="0" marL="457200" rtl="0" algn="l">
              <a:lnSpc>
                <a:spcPct val="115000"/>
              </a:lnSpc>
              <a:spcBef>
                <a:spcPts val="0"/>
              </a:spcBef>
              <a:spcAft>
                <a:spcPts val="0"/>
              </a:spcAft>
              <a:buClr>
                <a:schemeClr val="dk1"/>
              </a:buClr>
              <a:buSzPts val="1600"/>
              <a:buChar char="●"/>
            </a:pPr>
            <a:r>
              <a:rPr b="1" lang="en-US" sz="2300">
                <a:solidFill>
                  <a:schemeClr val="dk1"/>
                </a:solidFill>
                <a:highlight>
                  <a:srgbClr val="FBFBFB"/>
                </a:highlight>
              </a:rPr>
              <a:t>The Rendering Engine</a:t>
            </a:r>
            <a:endParaRPr b="1" sz="2300">
              <a:solidFill>
                <a:schemeClr val="dk1"/>
              </a:solidFill>
              <a:highlight>
                <a:srgbClr val="FBFBFB"/>
              </a:highlight>
            </a:endParaRPr>
          </a:p>
          <a:p>
            <a:pPr indent="0" lvl="0" marL="0" rtl="0" algn="l">
              <a:lnSpc>
                <a:spcPct val="115000"/>
              </a:lnSpc>
              <a:spcBef>
                <a:spcPts val="600"/>
              </a:spcBef>
              <a:spcAft>
                <a:spcPts val="0"/>
              </a:spcAft>
              <a:buNone/>
            </a:pPr>
            <a:r>
              <a:rPr lang="en-US" sz="900">
                <a:solidFill>
                  <a:schemeClr val="dk1"/>
                </a:solidFill>
                <a:highlight>
                  <a:srgbClr val="FBFBFB"/>
                </a:highlight>
              </a:rPr>
              <a:t>The rendering engine will take vectorized data from the game executable and process it. It will compute the updated graphics that need to be presented for a frame in a non euclidean manner. It will send the frame to the laptop to be visualized. It will use resources that are allocated by the ECS. </a:t>
            </a:r>
            <a:endParaRPr sz="900">
              <a:solidFill>
                <a:schemeClr val="dk1"/>
              </a:solidFill>
              <a:highlight>
                <a:srgbClr val="FBFBFB"/>
              </a:highlight>
            </a:endParaRPr>
          </a:p>
          <a:p>
            <a:pPr indent="-330200" lvl="0" marL="457200" rtl="0" algn="l">
              <a:lnSpc>
                <a:spcPct val="115000"/>
              </a:lnSpc>
              <a:spcBef>
                <a:spcPts val="600"/>
              </a:spcBef>
              <a:spcAft>
                <a:spcPts val="0"/>
              </a:spcAft>
              <a:buClr>
                <a:schemeClr val="dk1"/>
              </a:buClr>
              <a:buSzPts val="1600"/>
              <a:buChar char="●"/>
            </a:pPr>
            <a:r>
              <a:rPr b="1" lang="en-US" sz="2100">
                <a:solidFill>
                  <a:schemeClr val="dk1"/>
                </a:solidFill>
                <a:highlight>
                  <a:srgbClr val="FBFBFB"/>
                </a:highlight>
              </a:rPr>
              <a:t>Entity Component System</a:t>
            </a:r>
            <a:endParaRPr b="1" sz="2100">
              <a:solidFill>
                <a:schemeClr val="dk1"/>
              </a:solidFill>
              <a:highlight>
                <a:srgbClr val="FBFBFB"/>
              </a:highlight>
            </a:endParaRPr>
          </a:p>
          <a:p>
            <a:pPr indent="0" lvl="0" marL="0" rtl="0" algn="l">
              <a:lnSpc>
                <a:spcPct val="115000"/>
              </a:lnSpc>
              <a:spcBef>
                <a:spcPts val="600"/>
              </a:spcBef>
              <a:spcAft>
                <a:spcPts val="0"/>
              </a:spcAft>
              <a:buNone/>
            </a:pPr>
            <a:r>
              <a:rPr lang="en-US" sz="900">
                <a:solidFill>
                  <a:schemeClr val="dk1"/>
                </a:solidFill>
                <a:highlight>
                  <a:srgbClr val="FBFBFB"/>
                </a:highlight>
              </a:rPr>
              <a:t>The entity component system is in charge of maintain the memory allocation of all the sprites and entities that are required. Some inputs of the user will require us to load objects from memory to be used. Computer graphics have memory accesses that are easily predicted so having a system in charge of this will allow for better performance. It will also be in charge of handling events that happen in the game.</a:t>
            </a:r>
            <a:endParaRPr sz="900">
              <a:solidFill>
                <a:schemeClr val="dk1"/>
              </a:solidFill>
              <a:highlight>
                <a:srgbClr val="FBFBFB"/>
              </a:highlight>
            </a:endParaRPr>
          </a:p>
          <a:p>
            <a:pPr indent="-330200" lvl="0" marL="457200" rtl="0" algn="l">
              <a:lnSpc>
                <a:spcPct val="115000"/>
              </a:lnSpc>
              <a:spcBef>
                <a:spcPts val="600"/>
              </a:spcBef>
              <a:spcAft>
                <a:spcPts val="0"/>
              </a:spcAft>
              <a:buClr>
                <a:schemeClr val="dk1"/>
              </a:buClr>
              <a:buSzPts val="1600"/>
              <a:buChar char="●"/>
            </a:pPr>
            <a:r>
              <a:rPr b="1" lang="en-US" sz="2100">
                <a:solidFill>
                  <a:schemeClr val="dk1"/>
                </a:solidFill>
                <a:highlight>
                  <a:srgbClr val="FBFBFB"/>
                </a:highlight>
              </a:rPr>
              <a:t>Game Engine</a:t>
            </a:r>
            <a:endParaRPr b="1" sz="2100">
              <a:solidFill>
                <a:schemeClr val="dk1"/>
              </a:solidFill>
              <a:highlight>
                <a:srgbClr val="FBFBFB"/>
              </a:highlight>
            </a:endParaRPr>
          </a:p>
          <a:p>
            <a:pPr indent="0" lvl="0" marL="0" rtl="0" algn="l">
              <a:lnSpc>
                <a:spcPct val="115000"/>
              </a:lnSpc>
              <a:spcBef>
                <a:spcPts val="600"/>
              </a:spcBef>
              <a:spcAft>
                <a:spcPts val="0"/>
              </a:spcAft>
              <a:buNone/>
            </a:pPr>
            <a:r>
              <a:rPr lang="en-US" sz="900">
                <a:solidFill>
                  <a:schemeClr val="dk1"/>
                </a:solidFill>
                <a:highlight>
                  <a:srgbClr val="FBFBFB"/>
                </a:highlight>
              </a:rPr>
              <a:t>The game engine is responsible for taking in inputs from the laptop and tasking the appropriate system on what to do. It will either send data to the rendering engine or the Entity-Component system or both. It will receive data back from the rendering engine with the appropriate updates to the frame</a:t>
            </a:r>
            <a:endParaRPr sz="900">
              <a:solidFill>
                <a:schemeClr val="dk1"/>
              </a:solidFill>
              <a:highlight>
                <a:srgbClr val="FBFBFB"/>
              </a:highlight>
            </a:endParaRPr>
          </a:p>
          <a:p>
            <a:pPr indent="-349250" lvl="0" marL="457200" rtl="0" algn="l">
              <a:lnSpc>
                <a:spcPct val="115000"/>
              </a:lnSpc>
              <a:spcBef>
                <a:spcPts val="0"/>
              </a:spcBef>
              <a:spcAft>
                <a:spcPts val="0"/>
              </a:spcAft>
              <a:buClr>
                <a:schemeClr val="dk1"/>
              </a:buClr>
              <a:buSzPts val="1900"/>
              <a:buChar char="●"/>
            </a:pPr>
            <a:r>
              <a:rPr b="1" lang="en-US" sz="2100">
                <a:solidFill>
                  <a:schemeClr val="dk1"/>
                </a:solidFill>
                <a:highlight>
                  <a:srgbClr val="FBFBFB"/>
                </a:highlight>
              </a:rPr>
              <a:t>Laptop</a:t>
            </a:r>
            <a:endParaRPr sz="1200">
              <a:solidFill>
                <a:schemeClr val="dk1"/>
              </a:solidFill>
              <a:highlight>
                <a:srgbClr val="FBFBFB"/>
              </a:highlight>
            </a:endParaRPr>
          </a:p>
          <a:p>
            <a:pPr indent="0" lvl="0" marL="0" rtl="0" algn="l">
              <a:lnSpc>
                <a:spcPct val="115000"/>
              </a:lnSpc>
              <a:spcBef>
                <a:spcPts val="0"/>
              </a:spcBef>
              <a:spcAft>
                <a:spcPts val="0"/>
              </a:spcAft>
              <a:buNone/>
            </a:pPr>
            <a:r>
              <a:rPr lang="en-US" sz="900">
                <a:solidFill>
                  <a:schemeClr val="dk1"/>
                </a:solidFill>
                <a:highlight>
                  <a:srgbClr val="FBFBFB"/>
                </a:highlight>
              </a:rPr>
              <a:t>The laptop is the main I/O device for the user as well as the system that the Game Engine, ECS, and Rendering Engine will run on. A laptop will consist of a keyboard that will be used as the input the user will make. It will send these inputs to the  game engine. It will receive data from the engine which will be a new frame that the laptop can display on its screen so the user can see.</a:t>
            </a:r>
            <a:endParaRPr sz="900">
              <a:solidFill>
                <a:schemeClr val="dk1"/>
              </a:solidFill>
              <a:highlight>
                <a:srgbClr val="FBFBFB"/>
              </a:highlight>
            </a:endParaRPr>
          </a:p>
          <a:p>
            <a:pPr indent="0" lvl="0" marL="0" rtl="0" algn="l">
              <a:lnSpc>
                <a:spcPct val="115000"/>
              </a:lnSpc>
              <a:spcBef>
                <a:spcPts val="0"/>
              </a:spcBef>
              <a:spcAft>
                <a:spcPts val="0"/>
              </a:spcAft>
              <a:buNone/>
            </a:pPr>
            <a:r>
              <a:t/>
            </a:r>
            <a:endParaRPr b="1" sz="1600">
              <a:solidFill>
                <a:schemeClr val="dk1"/>
              </a:solidFill>
            </a:endParaRPr>
          </a:p>
        </p:txBody>
      </p:sp>
      <p:pic>
        <p:nvPicPr>
          <p:cNvPr id="137" name="Google Shape;137;g2fa6ed3c9b3_0_2"/>
          <p:cNvPicPr preferRelativeResize="0"/>
          <p:nvPr/>
        </p:nvPicPr>
        <p:blipFill rotWithShape="1">
          <a:blip r:embed="rId3">
            <a:alphaModFix/>
          </a:blip>
          <a:srcRect b="0" l="0" r="0" t="0"/>
          <a:stretch/>
        </p:blipFill>
        <p:spPr>
          <a:xfrm>
            <a:off x="296457" y="536822"/>
            <a:ext cx="2194494" cy="1092281"/>
          </a:xfrm>
          <a:prstGeom prst="rect">
            <a:avLst/>
          </a:prstGeom>
          <a:noFill/>
          <a:ln>
            <a:noFill/>
          </a:ln>
        </p:spPr>
      </p:pic>
      <p:sp>
        <p:nvSpPr>
          <p:cNvPr id="138" name="Google Shape;138;g2fa6ed3c9b3_0_2"/>
          <p:cNvSpPr txBox="1"/>
          <p:nvPr/>
        </p:nvSpPr>
        <p:spPr>
          <a:xfrm>
            <a:off x="237249" y="5820475"/>
            <a:ext cx="24534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Font typeface="Arial"/>
              <a:buNone/>
            </a:pPr>
            <a:r>
              <a:rPr lang="en-US" sz="1200">
                <a:solidFill>
                  <a:srgbClr val="EBBA69"/>
                </a:solidFill>
              </a:rPr>
              <a:t>| </a:t>
            </a:r>
            <a:r>
              <a:rPr lang="en-US">
                <a:solidFill>
                  <a:schemeClr val="lt1"/>
                </a:solidFill>
              </a:rPr>
              <a:t>Lights Out </a:t>
            </a:r>
            <a:endParaRPr>
              <a:solidFill>
                <a:schemeClr val="lt1"/>
              </a:solidFill>
            </a:endParaRPr>
          </a:p>
          <a:p>
            <a:pPr indent="0" lvl="0" marL="0" rtl="0" algn="l">
              <a:lnSpc>
                <a:spcPct val="115000"/>
              </a:lnSpc>
              <a:spcBef>
                <a:spcPts val="0"/>
              </a:spcBef>
              <a:spcAft>
                <a:spcPts val="0"/>
              </a:spcAft>
              <a:buNone/>
            </a:pPr>
            <a:r>
              <a:rPr lang="en-US" sz="1200">
                <a:solidFill>
                  <a:srgbClr val="EBBA69"/>
                </a:solidFill>
              </a:rPr>
              <a:t>| </a:t>
            </a:r>
            <a:r>
              <a:rPr lang="en-US">
                <a:solidFill>
                  <a:schemeClr val="lt1"/>
                </a:solidFill>
              </a:rPr>
              <a:t>Non-Euclidean Game</a:t>
            </a:r>
            <a:endParaRPr>
              <a:solidFill>
                <a:schemeClr val="lt1"/>
              </a:solidFill>
            </a:endParaRPr>
          </a:p>
        </p:txBody>
      </p:sp>
      <p:pic>
        <p:nvPicPr>
          <p:cNvPr id="139" name="Google Shape;139;g2fa6ed3c9b3_0_2"/>
          <p:cNvPicPr preferRelativeResize="0"/>
          <p:nvPr/>
        </p:nvPicPr>
        <p:blipFill>
          <a:blip r:embed="rId4">
            <a:alphaModFix/>
          </a:blip>
          <a:stretch>
            <a:fillRect/>
          </a:stretch>
        </p:blipFill>
        <p:spPr>
          <a:xfrm>
            <a:off x="7987202" y="460625"/>
            <a:ext cx="3854625" cy="5481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fefc289f23_0_343"/>
          <p:cNvSpPr/>
          <p:nvPr/>
        </p:nvSpPr>
        <p:spPr>
          <a:xfrm>
            <a:off x="-28281" y="-87198"/>
            <a:ext cx="2718900" cy="7032300"/>
          </a:xfrm>
          <a:prstGeom prst="rect">
            <a:avLst/>
          </a:prstGeom>
          <a:solidFill>
            <a:srgbClr val="C90F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g2fefc289f23_0_343"/>
          <p:cNvSpPr txBox="1"/>
          <p:nvPr/>
        </p:nvSpPr>
        <p:spPr>
          <a:xfrm>
            <a:off x="5368565" y="6097524"/>
            <a:ext cx="653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200000"/>
              </a:lnSpc>
              <a:spcBef>
                <a:spcPts val="0"/>
              </a:spcBef>
              <a:spcAft>
                <a:spcPts val="0"/>
              </a:spcAft>
              <a:buClr>
                <a:srgbClr val="000000"/>
              </a:buClr>
              <a:buSzPts val="1200"/>
              <a:buFont typeface="Arial"/>
              <a:buNone/>
            </a:pPr>
            <a:r>
              <a:rPr lang="en-US" sz="1200">
                <a:solidFill>
                  <a:srgbClr val="C90F2D"/>
                </a:solidFill>
              </a:rPr>
              <a:t>Detailed Design</a:t>
            </a:r>
            <a:r>
              <a:rPr b="0" i="0" lang="en-US" sz="1200" u="none" cap="none" strike="noStrike">
                <a:solidFill>
                  <a:srgbClr val="C90F2D"/>
                </a:solidFill>
                <a:latin typeface="Arial"/>
                <a:ea typeface="Arial"/>
                <a:cs typeface="Arial"/>
                <a:sym typeface="Arial"/>
              </a:rPr>
              <a:t>  |   </a:t>
            </a:r>
            <a:r>
              <a:rPr b="1" lang="en-US" sz="1200">
                <a:solidFill>
                  <a:srgbClr val="C90F2D"/>
                </a:solidFill>
              </a:rPr>
              <a:t>5</a:t>
            </a:r>
            <a:r>
              <a:rPr b="1" i="0" lang="en-US" sz="1200" u="none" cap="none" strike="noStrike">
                <a:solidFill>
                  <a:srgbClr val="C90F2D"/>
                </a:solidFill>
              </a:rPr>
              <a:t> </a:t>
            </a:r>
            <a:r>
              <a:rPr b="0" i="0" lang="en-US" sz="1200" u="none" cap="none" strike="noStrike">
                <a:solidFill>
                  <a:srgbClr val="C90F2D"/>
                </a:solidFill>
                <a:latin typeface="Arial"/>
                <a:ea typeface="Arial"/>
                <a:cs typeface="Arial"/>
                <a:sym typeface="Arial"/>
              </a:rPr>
              <a:t> </a:t>
            </a:r>
            <a:r>
              <a:rPr b="0" i="0" lang="en-US" sz="1800" u="none" cap="none" strike="noStrike">
                <a:solidFill>
                  <a:srgbClr val="C90F2D"/>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6" name="Google Shape;146;g2fefc289f23_0_343"/>
          <p:cNvSpPr txBox="1"/>
          <p:nvPr/>
        </p:nvSpPr>
        <p:spPr>
          <a:xfrm>
            <a:off x="3195872" y="624689"/>
            <a:ext cx="8166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C90F2D"/>
                </a:solidFill>
              </a:rPr>
              <a:t>Functionality</a:t>
            </a:r>
            <a:endParaRPr b="0" i="0" sz="1400" u="none" cap="none" strike="noStrike">
              <a:solidFill>
                <a:srgbClr val="000000"/>
              </a:solidFill>
              <a:latin typeface="Arial"/>
              <a:ea typeface="Arial"/>
              <a:cs typeface="Arial"/>
              <a:sym typeface="Arial"/>
            </a:endParaRPr>
          </a:p>
        </p:txBody>
      </p:sp>
      <p:pic>
        <p:nvPicPr>
          <p:cNvPr id="147" name="Google Shape;147;g2fefc289f23_0_343"/>
          <p:cNvPicPr preferRelativeResize="0"/>
          <p:nvPr/>
        </p:nvPicPr>
        <p:blipFill rotWithShape="1">
          <a:blip r:embed="rId3">
            <a:alphaModFix/>
          </a:blip>
          <a:srcRect b="0" l="0" r="0" t="0"/>
          <a:stretch/>
        </p:blipFill>
        <p:spPr>
          <a:xfrm>
            <a:off x="296457" y="536822"/>
            <a:ext cx="2194494" cy="1092281"/>
          </a:xfrm>
          <a:prstGeom prst="rect">
            <a:avLst/>
          </a:prstGeom>
          <a:noFill/>
          <a:ln>
            <a:noFill/>
          </a:ln>
        </p:spPr>
      </p:pic>
      <p:sp>
        <p:nvSpPr>
          <p:cNvPr id="148" name="Google Shape;148;g2fefc289f23_0_343"/>
          <p:cNvSpPr txBox="1"/>
          <p:nvPr/>
        </p:nvSpPr>
        <p:spPr>
          <a:xfrm>
            <a:off x="237249" y="5820475"/>
            <a:ext cx="24534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Font typeface="Arial"/>
              <a:buNone/>
            </a:pPr>
            <a:r>
              <a:rPr lang="en-US" sz="1200">
                <a:solidFill>
                  <a:srgbClr val="EBBA69"/>
                </a:solidFill>
              </a:rPr>
              <a:t>| </a:t>
            </a:r>
            <a:r>
              <a:rPr lang="en-US">
                <a:solidFill>
                  <a:schemeClr val="lt1"/>
                </a:solidFill>
              </a:rPr>
              <a:t>Lights Out </a:t>
            </a:r>
            <a:endParaRPr>
              <a:solidFill>
                <a:schemeClr val="lt1"/>
              </a:solidFill>
            </a:endParaRPr>
          </a:p>
          <a:p>
            <a:pPr indent="0" lvl="0" marL="0" rtl="0" algn="l">
              <a:lnSpc>
                <a:spcPct val="115000"/>
              </a:lnSpc>
              <a:spcBef>
                <a:spcPts val="0"/>
              </a:spcBef>
              <a:spcAft>
                <a:spcPts val="0"/>
              </a:spcAft>
              <a:buNone/>
            </a:pPr>
            <a:r>
              <a:rPr lang="en-US" sz="1200">
                <a:solidFill>
                  <a:srgbClr val="EBBA69"/>
                </a:solidFill>
              </a:rPr>
              <a:t>| </a:t>
            </a:r>
            <a:r>
              <a:rPr lang="en-US">
                <a:solidFill>
                  <a:schemeClr val="lt1"/>
                </a:solidFill>
              </a:rPr>
              <a:t>Non-Euclidean Game</a:t>
            </a:r>
            <a:endParaRPr>
              <a:solidFill>
                <a:schemeClr val="lt1"/>
              </a:solidFill>
            </a:endParaRPr>
          </a:p>
        </p:txBody>
      </p:sp>
      <p:pic>
        <p:nvPicPr>
          <p:cNvPr id="149" name="Google Shape;149;g2fefc289f23_0_343"/>
          <p:cNvPicPr preferRelativeResize="0"/>
          <p:nvPr/>
        </p:nvPicPr>
        <p:blipFill>
          <a:blip r:embed="rId4">
            <a:alphaModFix/>
          </a:blip>
          <a:stretch>
            <a:fillRect/>
          </a:stretch>
        </p:blipFill>
        <p:spPr>
          <a:xfrm>
            <a:off x="6461650" y="2038574"/>
            <a:ext cx="5929949" cy="3335599"/>
          </a:xfrm>
          <a:prstGeom prst="rect">
            <a:avLst/>
          </a:prstGeom>
          <a:noFill/>
          <a:ln>
            <a:noFill/>
          </a:ln>
        </p:spPr>
      </p:pic>
      <p:sp>
        <p:nvSpPr>
          <p:cNvPr id="150" name="Google Shape;150;g2fefc289f23_0_343"/>
          <p:cNvSpPr txBox="1"/>
          <p:nvPr/>
        </p:nvSpPr>
        <p:spPr>
          <a:xfrm>
            <a:off x="3349778" y="1412360"/>
            <a:ext cx="4089300" cy="52149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65000"/>
              </a:lnSpc>
              <a:spcBef>
                <a:spcPts val="0"/>
              </a:spcBef>
              <a:spcAft>
                <a:spcPts val="0"/>
              </a:spcAft>
              <a:buClr>
                <a:schemeClr val="dk1"/>
              </a:buClr>
              <a:buSzPts val="1600"/>
              <a:buChar char="●"/>
            </a:pPr>
            <a:r>
              <a:rPr lang="en-US" sz="1600">
                <a:solidFill>
                  <a:schemeClr val="dk1"/>
                </a:solidFill>
              </a:rPr>
              <a:t>The user will use a computer to give inputs </a:t>
            </a:r>
            <a:endParaRPr sz="1600">
              <a:solidFill>
                <a:schemeClr val="dk1"/>
              </a:solidFill>
            </a:endParaRPr>
          </a:p>
          <a:p>
            <a:pPr indent="-330200" lvl="0" marL="457200" marR="0" rtl="0" algn="l">
              <a:lnSpc>
                <a:spcPct val="165000"/>
              </a:lnSpc>
              <a:spcBef>
                <a:spcPts val="0"/>
              </a:spcBef>
              <a:spcAft>
                <a:spcPts val="0"/>
              </a:spcAft>
              <a:buClr>
                <a:schemeClr val="dk1"/>
              </a:buClr>
              <a:buSzPts val="1600"/>
              <a:buChar char="●"/>
            </a:pPr>
            <a:r>
              <a:rPr lang="en-US" sz="1600">
                <a:solidFill>
                  <a:schemeClr val="dk1"/>
                </a:solidFill>
              </a:rPr>
              <a:t>These are </a:t>
            </a:r>
            <a:r>
              <a:rPr lang="en-US" sz="1600">
                <a:solidFill>
                  <a:schemeClr val="dk1"/>
                </a:solidFill>
              </a:rPr>
              <a:t>caught</a:t>
            </a:r>
            <a:r>
              <a:rPr lang="en-US" sz="1600">
                <a:solidFill>
                  <a:schemeClr val="dk1"/>
                </a:solidFill>
              </a:rPr>
              <a:t> by the game engine and events are tasked out the the </a:t>
            </a:r>
            <a:r>
              <a:rPr lang="en-US" sz="1600">
                <a:solidFill>
                  <a:schemeClr val="dk1"/>
                </a:solidFill>
              </a:rPr>
              <a:t>appropriate</a:t>
            </a:r>
            <a:r>
              <a:rPr lang="en-US" sz="1600">
                <a:solidFill>
                  <a:schemeClr val="dk1"/>
                </a:solidFill>
              </a:rPr>
              <a:t> driver</a:t>
            </a:r>
            <a:endParaRPr sz="1600">
              <a:solidFill>
                <a:schemeClr val="dk1"/>
              </a:solidFill>
            </a:endParaRPr>
          </a:p>
          <a:p>
            <a:pPr indent="-330200" lvl="0" marL="457200" marR="0" rtl="0" algn="l">
              <a:lnSpc>
                <a:spcPct val="165000"/>
              </a:lnSpc>
              <a:spcBef>
                <a:spcPts val="0"/>
              </a:spcBef>
              <a:spcAft>
                <a:spcPts val="0"/>
              </a:spcAft>
              <a:buClr>
                <a:schemeClr val="dk1"/>
              </a:buClr>
              <a:buSzPts val="1600"/>
              <a:buChar char="●"/>
            </a:pPr>
            <a:r>
              <a:rPr lang="en-US" sz="1600">
                <a:solidFill>
                  <a:schemeClr val="dk1"/>
                </a:solidFill>
              </a:rPr>
              <a:t>The Backend </a:t>
            </a:r>
            <a:r>
              <a:rPr lang="en-US" sz="1600">
                <a:solidFill>
                  <a:schemeClr val="dk1"/>
                </a:solidFill>
              </a:rPr>
              <a:t>components</a:t>
            </a:r>
            <a:r>
              <a:rPr lang="en-US" sz="1600">
                <a:solidFill>
                  <a:schemeClr val="dk1"/>
                </a:solidFill>
              </a:rPr>
              <a:t> do the proper work (memory </a:t>
            </a:r>
            <a:r>
              <a:rPr lang="en-US" sz="1600">
                <a:solidFill>
                  <a:schemeClr val="dk1"/>
                </a:solidFill>
              </a:rPr>
              <a:t>management</a:t>
            </a:r>
            <a:r>
              <a:rPr lang="en-US" sz="1600">
                <a:solidFill>
                  <a:schemeClr val="dk1"/>
                </a:solidFill>
              </a:rPr>
              <a:t> or rendering)</a:t>
            </a:r>
            <a:endParaRPr sz="1600">
              <a:solidFill>
                <a:schemeClr val="dk1"/>
              </a:solidFill>
            </a:endParaRPr>
          </a:p>
          <a:p>
            <a:pPr indent="-330200" lvl="0" marL="457200" marR="0" rtl="0" algn="l">
              <a:lnSpc>
                <a:spcPct val="165000"/>
              </a:lnSpc>
              <a:spcBef>
                <a:spcPts val="0"/>
              </a:spcBef>
              <a:spcAft>
                <a:spcPts val="0"/>
              </a:spcAft>
              <a:buClr>
                <a:schemeClr val="dk1"/>
              </a:buClr>
              <a:buSzPts val="1600"/>
              <a:buChar char="●"/>
            </a:pPr>
            <a:r>
              <a:rPr lang="en-US" sz="1600">
                <a:solidFill>
                  <a:schemeClr val="dk1"/>
                </a:solidFill>
              </a:rPr>
              <a:t>It returns </a:t>
            </a:r>
            <a:r>
              <a:rPr lang="en-US" sz="1600">
                <a:solidFill>
                  <a:schemeClr val="dk1"/>
                </a:solidFill>
              </a:rPr>
              <a:t>with</a:t>
            </a:r>
            <a:r>
              <a:rPr lang="en-US" sz="1600">
                <a:solidFill>
                  <a:schemeClr val="dk1"/>
                </a:solidFill>
              </a:rPr>
              <a:t> data to create a frame on the display</a:t>
            </a:r>
            <a:endParaRPr sz="1600">
              <a:solidFill>
                <a:schemeClr val="dk1"/>
              </a:solidFill>
            </a:endParaRPr>
          </a:p>
          <a:p>
            <a:pPr indent="-330200" lvl="0" marL="457200" marR="0" rtl="0" algn="l">
              <a:lnSpc>
                <a:spcPct val="165000"/>
              </a:lnSpc>
              <a:spcBef>
                <a:spcPts val="0"/>
              </a:spcBef>
              <a:spcAft>
                <a:spcPts val="0"/>
              </a:spcAft>
              <a:buClr>
                <a:schemeClr val="dk1"/>
              </a:buClr>
              <a:buSzPts val="1600"/>
              <a:buChar char="●"/>
            </a:pPr>
            <a:r>
              <a:rPr lang="en-US" sz="1600">
                <a:solidFill>
                  <a:schemeClr val="dk1"/>
                </a:solidFill>
              </a:rPr>
              <a:t>The laptop displays the frame</a:t>
            </a:r>
            <a:endParaRPr sz="1600">
              <a:solidFill>
                <a:schemeClr val="dk1"/>
              </a:solidFill>
            </a:endParaRPr>
          </a:p>
          <a:p>
            <a:pPr indent="-330200" lvl="0" marL="457200" marR="0" rtl="0" algn="l">
              <a:lnSpc>
                <a:spcPct val="165000"/>
              </a:lnSpc>
              <a:spcBef>
                <a:spcPts val="0"/>
              </a:spcBef>
              <a:spcAft>
                <a:spcPts val="0"/>
              </a:spcAft>
              <a:buClr>
                <a:schemeClr val="dk1"/>
              </a:buClr>
              <a:buSzPts val="1600"/>
              <a:buChar char="●"/>
            </a:pPr>
            <a:r>
              <a:rPr lang="en-US" sz="1600">
                <a:solidFill>
                  <a:schemeClr val="dk1"/>
                </a:solidFill>
              </a:rPr>
              <a:t>User views screen to make new inputs</a:t>
            </a:r>
            <a:endParaRPr sz="16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fefc289f23_0_352"/>
          <p:cNvSpPr/>
          <p:nvPr/>
        </p:nvSpPr>
        <p:spPr>
          <a:xfrm>
            <a:off x="-28281" y="-87198"/>
            <a:ext cx="2718900" cy="7032300"/>
          </a:xfrm>
          <a:prstGeom prst="rect">
            <a:avLst/>
          </a:prstGeom>
          <a:solidFill>
            <a:srgbClr val="C90F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g2fefc289f23_0_352"/>
          <p:cNvSpPr txBox="1"/>
          <p:nvPr/>
        </p:nvSpPr>
        <p:spPr>
          <a:xfrm>
            <a:off x="5368565" y="6097524"/>
            <a:ext cx="653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200000"/>
              </a:lnSpc>
              <a:spcBef>
                <a:spcPts val="0"/>
              </a:spcBef>
              <a:spcAft>
                <a:spcPts val="0"/>
              </a:spcAft>
              <a:buClr>
                <a:srgbClr val="000000"/>
              </a:buClr>
              <a:buSzPts val="1200"/>
              <a:buFont typeface="Arial"/>
              <a:buNone/>
            </a:pPr>
            <a:r>
              <a:rPr lang="en-US" sz="1200">
                <a:solidFill>
                  <a:srgbClr val="C90F2D"/>
                </a:solidFill>
              </a:rPr>
              <a:t>Detailed Design</a:t>
            </a:r>
            <a:r>
              <a:rPr b="0" i="0" lang="en-US" sz="1200" u="none" cap="none" strike="noStrike">
                <a:solidFill>
                  <a:srgbClr val="C90F2D"/>
                </a:solidFill>
                <a:latin typeface="Arial"/>
                <a:ea typeface="Arial"/>
                <a:cs typeface="Arial"/>
                <a:sym typeface="Arial"/>
              </a:rPr>
              <a:t>  |   </a:t>
            </a:r>
            <a:r>
              <a:rPr b="1" lang="en-US" sz="1200">
                <a:solidFill>
                  <a:srgbClr val="C90F2D"/>
                </a:solidFill>
              </a:rPr>
              <a:t>6</a:t>
            </a:r>
            <a:r>
              <a:rPr b="0" i="0" lang="en-US" sz="1200" u="none" cap="none" strike="noStrike">
                <a:solidFill>
                  <a:srgbClr val="C90F2D"/>
                </a:solidFill>
                <a:latin typeface="Arial"/>
                <a:ea typeface="Arial"/>
                <a:cs typeface="Arial"/>
                <a:sym typeface="Arial"/>
              </a:rPr>
              <a:t>  </a:t>
            </a:r>
            <a:r>
              <a:rPr b="0" i="0" lang="en-US" sz="1800" u="none" cap="none" strike="noStrike">
                <a:solidFill>
                  <a:srgbClr val="C90F2D"/>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7" name="Google Shape;157;g2fefc289f23_0_352"/>
          <p:cNvSpPr txBox="1"/>
          <p:nvPr/>
        </p:nvSpPr>
        <p:spPr>
          <a:xfrm>
            <a:off x="3195872" y="624689"/>
            <a:ext cx="8166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C90F2D"/>
                </a:solidFill>
              </a:rPr>
              <a:t>Technology Considerations</a:t>
            </a:r>
            <a:endParaRPr b="0" i="0" sz="1400" u="none" cap="none" strike="noStrike">
              <a:solidFill>
                <a:srgbClr val="000000"/>
              </a:solidFill>
              <a:latin typeface="Arial"/>
              <a:ea typeface="Arial"/>
              <a:cs typeface="Arial"/>
              <a:sym typeface="Arial"/>
            </a:endParaRPr>
          </a:p>
        </p:txBody>
      </p:sp>
      <p:pic>
        <p:nvPicPr>
          <p:cNvPr id="158" name="Google Shape;158;g2fefc289f23_0_352"/>
          <p:cNvPicPr preferRelativeResize="0"/>
          <p:nvPr/>
        </p:nvPicPr>
        <p:blipFill rotWithShape="1">
          <a:blip r:embed="rId3">
            <a:alphaModFix/>
          </a:blip>
          <a:srcRect b="0" l="0" r="0" t="0"/>
          <a:stretch/>
        </p:blipFill>
        <p:spPr>
          <a:xfrm>
            <a:off x="296457" y="536822"/>
            <a:ext cx="2194494" cy="1092281"/>
          </a:xfrm>
          <a:prstGeom prst="rect">
            <a:avLst/>
          </a:prstGeom>
          <a:noFill/>
          <a:ln>
            <a:noFill/>
          </a:ln>
        </p:spPr>
      </p:pic>
      <p:sp>
        <p:nvSpPr>
          <p:cNvPr id="159" name="Google Shape;159;g2fefc289f23_0_352"/>
          <p:cNvSpPr txBox="1"/>
          <p:nvPr/>
        </p:nvSpPr>
        <p:spPr>
          <a:xfrm>
            <a:off x="237249" y="5820475"/>
            <a:ext cx="24534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Font typeface="Arial"/>
              <a:buNone/>
            </a:pPr>
            <a:r>
              <a:rPr lang="en-US" sz="1200">
                <a:solidFill>
                  <a:srgbClr val="EBBA69"/>
                </a:solidFill>
              </a:rPr>
              <a:t>| </a:t>
            </a:r>
            <a:r>
              <a:rPr lang="en-US">
                <a:solidFill>
                  <a:schemeClr val="lt1"/>
                </a:solidFill>
              </a:rPr>
              <a:t>Lights Out </a:t>
            </a:r>
            <a:endParaRPr>
              <a:solidFill>
                <a:schemeClr val="lt1"/>
              </a:solidFill>
            </a:endParaRPr>
          </a:p>
          <a:p>
            <a:pPr indent="0" lvl="0" marL="0" rtl="0" algn="l">
              <a:lnSpc>
                <a:spcPct val="115000"/>
              </a:lnSpc>
              <a:spcBef>
                <a:spcPts val="0"/>
              </a:spcBef>
              <a:spcAft>
                <a:spcPts val="0"/>
              </a:spcAft>
              <a:buNone/>
            </a:pPr>
            <a:r>
              <a:rPr lang="en-US" sz="1200">
                <a:solidFill>
                  <a:srgbClr val="EBBA69"/>
                </a:solidFill>
              </a:rPr>
              <a:t>| </a:t>
            </a:r>
            <a:r>
              <a:rPr lang="en-US">
                <a:solidFill>
                  <a:schemeClr val="lt1"/>
                </a:solidFill>
              </a:rPr>
              <a:t>Non-Euclidean Game</a:t>
            </a:r>
            <a:endParaRPr>
              <a:solidFill>
                <a:schemeClr val="lt1"/>
              </a:solidFill>
            </a:endParaRPr>
          </a:p>
        </p:txBody>
      </p:sp>
      <p:graphicFrame>
        <p:nvGraphicFramePr>
          <p:cNvPr id="160" name="Google Shape;160;g2fefc289f23_0_352"/>
          <p:cNvGraphicFramePr/>
          <p:nvPr/>
        </p:nvGraphicFramePr>
        <p:xfrm>
          <a:off x="3195875" y="1302225"/>
          <a:ext cx="3000000" cy="3000000"/>
        </p:xfrm>
        <a:graphic>
          <a:graphicData uri="http://schemas.openxmlformats.org/drawingml/2006/table">
            <a:tbl>
              <a:tblPr>
                <a:noFill/>
                <a:tableStyleId>{136FE702-215F-45EB-BBDC-C3C3D56BD843}</a:tableStyleId>
              </a:tblPr>
              <a:tblGrid>
                <a:gridCol w="2571750"/>
                <a:gridCol w="2571750"/>
                <a:gridCol w="2571750"/>
              </a:tblGrid>
              <a:tr h="804350">
                <a:tc>
                  <a:txBody>
                    <a:bodyPr/>
                    <a:lstStyle/>
                    <a:p>
                      <a:pPr indent="0" lvl="0" marL="0" rtl="0" algn="l">
                        <a:spcBef>
                          <a:spcPts val="0"/>
                        </a:spcBef>
                        <a:spcAft>
                          <a:spcPts val="0"/>
                        </a:spcAft>
                        <a:buNone/>
                      </a:pPr>
                      <a:r>
                        <a:rPr lang="en-US"/>
                        <a:t>Technology</a:t>
                      </a:r>
                      <a:endParaRPr/>
                    </a:p>
                  </a:txBody>
                  <a:tcPr marT="91425" marB="91425" marR="91425" marL="91425"/>
                </a:tc>
                <a:tc>
                  <a:txBody>
                    <a:bodyPr/>
                    <a:lstStyle/>
                    <a:p>
                      <a:pPr indent="0" lvl="0" marL="0" rtl="0" algn="l">
                        <a:spcBef>
                          <a:spcPts val="0"/>
                        </a:spcBef>
                        <a:spcAft>
                          <a:spcPts val="0"/>
                        </a:spcAft>
                        <a:buNone/>
                      </a:pPr>
                      <a:r>
                        <a:rPr lang="en-US"/>
                        <a:t>Pros </a:t>
                      </a:r>
                      <a:endParaRPr/>
                    </a:p>
                  </a:txBody>
                  <a:tcPr marT="91425" marB="91425" marR="91425" marL="91425"/>
                </a:tc>
                <a:tc>
                  <a:txBody>
                    <a:bodyPr/>
                    <a:lstStyle/>
                    <a:p>
                      <a:pPr indent="0" lvl="0" marL="0" rtl="0" algn="l">
                        <a:spcBef>
                          <a:spcPts val="0"/>
                        </a:spcBef>
                        <a:spcAft>
                          <a:spcPts val="0"/>
                        </a:spcAft>
                        <a:buNone/>
                      </a:pPr>
                      <a:r>
                        <a:rPr lang="en-US"/>
                        <a:t>Cons</a:t>
                      </a:r>
                      <a:endParaRPr/>
                    </a:p>
                  </a:txBody>
                  <a:tcPr marT="91425" marB="91425" marR="91425" marL="91425"/>
                </a:tc>
              </a:tr>
              <a:tr h="804350">
                <a:tc>
                  <a:txBody>
                    <a:bodyPr/>
                    <a:lstStyle/>
                    <a:p>
                      <a:pPr indent="0" lvl="0" marL="0" rtl="0" algn="l">
                        <a:spcBef>
                          <a:spcPts val="0"/>
                        </a:spcBef>
                        <a:spcAft>
                          <a:spcPts val="0"/>
                        </a:spcAft>
                        <a:buNone/>
                      </a:pPr>
                      <a:r>
                        <a:rPr lang="en-US"/>
                        <a:t>OpenGL</a:t>
                      </a:r>
                      <a:endParaRPr/>
                    </a:p>
                  </a:txBody>
                  <a:tcPr marT="91425" marB="91425" marR="91425" marL="91425"/>
                </a:tc>
                <a:tc>
                  <a:txBody>
                    <a:bodyPr/>
                    <a:lstStyle/>
                    <a:p>
                      <a:pPr indent="0" lvl="0" marL="0" rtl="0" algn="l">
                        <a:spcBef>
                          <a:spcPts val="0"/>
                        </a:spcBef>
                        <a:spcAft>
                          <a:spcPts val="0"/>
                        </a:spcAft>
                        <a:buNone/>
                      </a:pPr>
                      <a:r>
                        <a:rPr lang="en-US"/>
                        <a:t>State of the Art</a:t>
                      </a:r>
                      <a:endParaRPr/>
                    </a:p>
                    <a:p>
                      <a:pPr indent="0" lvl="0" marL="0" rtl="0" algn="l">
                        <a:spcBef>
                          <a:spcPts val="0"/>
                        </a:spcBef>
                        <a:spcAft>
                          <a:spcPts val="0"/>
                        </a:spcAft>
                        <a:buNone/>
                      </a:pPr>
                      <a:r>
                        <a:rPr lang="en-US"/>
                        <a:t>Easy Rendering Language to Learn</a:t>
                      </a:r>
                      <a:endParaRPr/>
                    </a:p>
                    <a:p>
                      <a:pPr indent="0" lvl="0" marL="0" rtl="0" algn="l">
                        <a:spcBef>
                          <a:spcPts val="0"/>
                        </a:spcBef>
                        <a:spcAft>
                          <a:spcPts val="0"/>
                        </a:spcAft>
                        <a:buNone/>
                      </a:pPr>
                      <a:r>
                        <a:rPr lang="en-US"/>
                        <a:t>Cross </a:t>
                      </a:r>
                      <a:r>
                        <a:rPr lang="en-US"/>
                        <a:t>Platform</a:t>
                      </a:r>
                      <a:endParaRPr/>
                    </a:p>
                  </a:txBody>
                  <a:tcPr marT="91425" marB="91425" marR="91425" marL="91425"/>
                </a:tc>
                <a:tc>
                  <a:txBody>
                    <a:bodyPr/>
                    <a:lstStyle/>
                    <a:p>
                      <a:pPr indent="0" lvl="0" marL="0" rtl="0" algn="l">
                        <a:spcBef>
                          <a:spcPts val="0"/>
                        </a:spcBef>
                        <a:spcAft>
                          <a:spcPts val="0"/>
                        </a:spcAft>
                        <a:buNone/>
                      </a:pPr>
                      <a:r>
                        <a:rPr lang="en-US"/>
                        <a:t>Performance </a:t>
                      </a:r>
                      <a:r>
                        <a:rPr lang="en-US"/>
                        <a:t>variability</a:t>
                      </a:r>
                      <a:r>
                        <a:rPr lang="en-US"/>
                        <a:t> between platforms</a:t>
                      </a:r>
                      <a:endParaRPr/>
                    </a:p>
                  </a:txBody>
                  <a:tcPr marT="91425" marB="91425" marR="91425" marL="91425"/>
                </a:tc>
              </a:tr>
              <a:tr h="804350">
                <a:tc>
                  <a:txBody>
                    <a:bodyPr/>
                    <a:lstStyle/>
                    <a:p>
                      <a:pPr indent="0" lvl="0" marL="0" rtl="0" algn="l">
                        <a:spcBef>
                          <a:spcPts val="0"/>
                        </a:spcBef>
                        <a:spcAft>
                          <a:spcPts val="0"/>
                        </a:spcAft>
                        <a:buNone/>
                      </a:pPr>
                      <a:r>
                        <a:rPr lang="en-US"/>
                        <a:t>Unity</a:t>
                      </a:r>
                      <a:endParaRPr/>
                    </a:p>
                  </a:txBody>
                  <a:tcPr marT="91425" marB="91425" marR="91425" marL="91425"/>
                </a:tc>
                <a:tc>
                  <a:txBody>
                    <a:bodyPr/>
                    <a:lstStyle/>
                    <a:p>
                      <a:pPr indent="0" lvl="0" marL="0" rtl="0" algn="l">
                        <a:spcBef>
                          <a:spcPts val="0"/>
                        </a:spcBef>
                        <a:spcAft>
                          <a:spcPts val="0"/>
                        </a:spcAft>
                        <a:buNone/>
                      </a:pPr>
                      <a:r>
                        <a:rPr lang="en-US"/>
                        <a:t>State of the Art</a:t>
                      </a:r>
                      <a:endParaRPr/>
                    </a:p>
                    <a:p>
                      <a:pPr indent="0" lvl="0" marL="0" rtl="0" algn="l">
                        <a:spcBef>
                          <a:spcPts val="0"/>
                        </a:spcBef>
                        <a:spcAft>
                          <a:spcPts val="0"/>
                        </a:spcAft>
                        <a:buNone/>
                      </a:pPr>
                      <a:r>
                        <a:rPr lang="en-US"/>
                        <a:t>“Free” to use </a:t>
                      </a:r>
                      <a:endParaRPr/>
                    </a:p>
                    <a:p>
                      <a:pPr indent="0" lvl="0" marL="0" rtl="0" algn="l">
                        <a:spcBef>
                          <a:spcPts val="0"/>
                        </a:spcBef>
                        <a:spcAft>
                          <a:spcPts val="0"/>
                        </a:spcAft>
                        <a:buNone/>
                      </a:pPr>
                      <a:r>
                        <a:rPr lang="en-US"/>
                        <a:t>Generic use</a:t>
                      </a:r>
                      <a:endParaRPr/>
                    </a:p>
                    <a:p>
                      <a:pPr indent="0" lvl="0" marL="0" rtl="0" algn="l">
                        <a:spcBef>
                          <a:spcPts val="0"/>
                        </a:spcBef>
                        <a:spcAft>
                          <a:spcPts val="0"/>
                        </a:spcAft>
                        <a:buNone/>
                      </a:pPr>
                      <a:r>
                        <a:rPr lang="en-US"/>
                        <a:t>Documentation/</a:t>
                      </a:r>
                      <a:r>
                        <a:rPr lang="en-US"/>
                        <a:t>Resources</a:t>
                      </a:r>
                      <a:endParaRPr/>
                    </a:p>
                  </a:txBody>
                  <a:tcPr marT="91425" marB="91425" marR="91425" marL="91425"/>
                </a:tc>
                <a:tc>
                  <a:txBody>
                    <a:bodyPr/>
                    <a:lstStyle/>
                    <a:p>
                      <a:pPr indent="0" lvl="0" marL="0" rtl="0" algn="l">
                        <a:spcBef>
                          <a:spcPts val="0"/>
                        </a:spcBef>
                        <a:spcAft>
                          <a:spcPts val="0"/>
                        </a:spcAft>
                        <a:buNone/>
                      </a:pPr>
                      <a:r>
                        <a:rPr lang="en-US"/>
                        <a:t>Not customizable at the engine level</a:t>
                      </a:r>
                      <a:endParaRPr/>
                    </a:p>
                    <a:p>
                      <a:pPr indent="0" lvl="0" marL="0" rtl="0" algn="l">
                        <a:spcBef>
                          <a:spcPts val="0"/>
                        </a:spcBef>
                        <a:spcAft>
                          <a:spcPts val="0"/>
                        </a:spcAft>
                        <a:buNone/>
                      </a:pPr>
                      <a:r>
                        <a:rPr lang="en-US"/>
                        <a:t>Poor optimization for what we are trying to accomplish</a:t>
                      </a:r>
                      <a:endParaRPr/>
                    </a:p>
                  </a:txBody>
                  <a:tcPr marT="91425" marB="91425" marR="91425" marL="91425"/>
                </a:tc>
              </a:tr>
              <a:tr h="804350">
                <a:tc>
                  <a:txBody>
                    <a:bodyPr/>
                    <a:lstStyle/>
                    <a:p>
                      <a:pPr indent="0" lvl="0" marL="0" rtl="0" algn="l">
                        <a:spcBef>
                          <a:spcPts val="0"/>
                        </a:spcBef>
                        <a:spcAft>
                          <a:spcPts val="0"/>
                        </a:spcAft>
                        <a:buNone/>
                      </a:pPr>
                      <a:r>
                        <a:rPr lang="en-US"/>
                        <a:t>GitHub/Unity Version Control (UVC)</a:t>
                      </a:r>
                      <a:endParaRPr/>
                    </a:p>
                  </a:txBody>
                  <a:tcPr marT="91425" marB="91425" marR="91425" marL="91425"/>
                </a:tc>
                <a:tc>
                  <a:txBody>
                    <a:bodyPr/>
                    <a:lstStyle/>
                    <a:p>
                      <a:pPr indent="0" lvl="0" marL="0" rtl="0" algn="l">
                        <a:spcBef>
                          <a:spcPts val="0"/>
                        </a:spcBef>
                        <a:spcAft>
                          <a:spcPts val="0"/>
                        </a:spcAft>
                        <a:buNone/>
                      </a:pPr>
                      <a:r>
                        <a:rPr lang="en-US"/>
                        <a:t>Version Control</a:t>
                      </a:r>
                      <a:endParaRPr/>
                    </a:p>
                    <a:p>
                      <a:pPr indent="0" lvl="0" marL="0" rtl="0" algn="l">
                        <a:spcBef>
                          <a:spcPts val="0"/>
                        </a:spcBef>
                        <a:spcAft>
                          <a:spcPts val="0"/>
                        </a:spcAft>
                        <a:buNone/>
                      </a:pPr>
                      <a:r>
                        <a:rPr lang="en-US"/>
                        <a:t>Task Allocation/</a:t>
                      </a:r>
                      <a:r>
                        <a:rPr lang="en-US"/>
                        <a:t>Management</a:t>
                      </a:r>
                      <a:endParaRPr/>
                    </a:p>
                  </a:txBody>
                  <a:tcPr marT="91425" marB="91425" marR="91425" marL="91425"/>
                </a:tc>
                <a:tc>
                  <a:txBody>
                    <a:bodyPr/>
                    <a:lstStyle/>
                    <a:p>
                      <a:pPr indent="0" lvl="0" marL="0" rtl="0" algn="l">
                        <a:spcBef>
                          <a:spcPts val="0"/>
                        </a:spcBef>
                        <a:spcAft>
                          <a:spcPts val="0"/>
                        </a:spcAft>
                        <a:buNone/>
                      </a:pPr>
                      <a:r>
                        <a:rPr lang="en-US"/>
                        <a:t>Github–limited file size</a:t>
                      </a:r>
                      <a:endParaRPr/>
                    </a:p>
                    <a:p>
                      <a:pPr indent="0" lvl="0" marL="0" rtl="0" algn="l">
                        <a:spcBef>
                          <a:spcPts val="0"/>
                        </a:spcBef>
                        <a:spcAft>
                          <a:spcPts val="0"/>
                        </a:spcAft>
                        <a:buNone/>
                      </a:pPr>
                      <a:r>
                        <a:rPr lang="en-US"/>
                        <a:t>Github–does not handle unity resources very well</a:t>
                      </a:r>
                      <a:endParaRPr/>
                    </a:p>
                    <a:p>
                      <a:pPr indent="0" lvl="0" marL="0" rtl="0" algn="l">
                        <a:spcBef>
                          <a:spcPts val="0"/>
                        </a:spcBef>
                        <a:spcAft>
                          <a:spcPts val="0"/>
                        </a:spcAft>
                        <a:buNone/>
                      </a:pPr>
                      <a:r>
                        <a:rPr lang="en-US"/>
                        <a:t>UVC–not free</a:t>
                      </a:r>
                      <a:endParaRPr/>
                    </a:p>
                  </a:txBody>
                  <a:tcPr marT="91425" marB="91425" marR="91425" marL="91425"/>
                </a:tc>
              </a:tr>
              <a:tr h="804350">
                <a:tc>
                  <a:txBody>
                    <a:bodyPr/>
                    <a:lstStyle/>
                    <a:p>
                      <a:pPr indent="0" lvl="0" marL="0" rtl="0" algn="l">
                        <a:spcBef>
                          <a:spcPts val="0"/>
                        </a:spcBef>
                        <a:spcAft>
                          <a:spcPts val="0"/>
                        </a:spcAft>
                        <a:buNone/>
                      </a:pPr>
                      <a:r>
                        <a:rPr lang="en-US"/>
                        <a:t>Personal Laptop</a:t>
                      </a:r>
                      <a:endParaRPr/>
                    </a:p>
                  </a:txBody>
                  <a:tcPr marT="91425" marB="91425" marR="91425" marL="91425"/>
                </a:tc>
                <a:tc>
                  <a:txBody>
                    <a:bodyPr/>
                    <a:lstStyle/>
                    <a:p>
                      <a:pPr indent="0" lvl="0" marL="0" rtl="0" algn="l">
                        <a:spcBef>
                          <a:spcPts val="0"/>
                        </a:spcBef>
                        <a:spcAft>
                          <a:spcPts val="0"/>
                        </a:spcAft>
                        <a:buNone/>
                      </a:pPr>
                      <a:r>
                        <a:rPr lang="en-US"/>
                        <a:t>Ease of Use</a:t>
                      </a:r>
                      <a:endParaRPr/>
                    </a:p>
                    <a:p>
                      <a:pPr indent="0" lvl="0" marL="0" rtl="0" algn="l">
                        <a:spcBef>
                          <a:spcPts val="0"/>
                        </a:spcBef>
                        <a:spcAft>
                          <a:spcPts val="0"/>
                        </a:spcAft>
                        <a:buNone/>
                      </a:pPr>
                      <a:r>
                        <a:rPr lang="en-US"/>
                        <a:t>Easy to Test (we all have one)</a:t>
                      </a:r>
                      <a:endParaRPr/>
                    </a:p>
                    <a:p>
                      <a:pPr indent="0" lvl="0" marL="0" rtl="0" algn="l">
                        <a:spcBef>
                          <a:spcPts val="0"/>
                        </a:spcBef>
                        <a:spcAft>
                          <a:spcPts val="0"/>
                        </a:spcAft>
                        <a:buNone/>
                      </a:pPr>
                      <a:r>
                        <a:rPr lang="en-US"/>
                        <a:t>Easy to transport</a:t>
                      </a:r>
                      <a:endParaRPr/>
                    </a:p>
                  </a:txBody>
                  <a:tcPr marT="91425" marB="91425" marR="91425" marL="91425"/>
                </a:tc>
                <a:tc>
                  <a:txBody>
                    <a:bodyPr/>
                    <a:lstStyle/>
                    <a:p>
                      <a:pPr indent="0" lvl="0" marL="0" rtl="0" algn="l">
                        <a:spcBef>
                          <a:spcPts val="0"/>
                        </a:spcBef>
                        <a:spcAft>
                          <a:spcPts val="0"/>
                        </a:spcAft>
                        <a:buNone/>
                      </a:pPr>
                      <a:r>
                        <a:rPr lang="en-US"/>
                        <a:t>Limited computing resources</a:t>
                      </a:r>
                      <a:endParaRPr/>
                    </a:p>
                    <a:p>
                      <a:pPr indent="0" lvl="0" marL="0" rtl="0" algn="l">
                        <a:spcBef>
                          <a:spcPts val="0"/>
                        </a:spcBef>
                        <a:spcAft>
                          <a:spcPts val="0"/>
                        </a:spcAft>
                        <a:buNone/>
                      </a:pPr>
                      <a:r>
                        <a:rPr lang="en-US"/>
                        <a:t>Take off (in class)</a:t>
                      </a: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fefc289f23_0_361"/>
          <p:cNvSpPr/>
          <p:nvPr/>
        </p:nvSpPr>
        <p:spPr>
          <a:xfrm>
            <a:off x="-28281" y="-87198"/>
            <a:ext cx="2718900" cy="7032300"/>
          </a:xfrm>
          <a:prstGeom prst="rect">
            <a:avLst/>
          </a:prstGeom>
          <a:solidFill>
            <a:srgbClr val="C90F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g2fefc289f23_0_361"/>
          <p:cNvSpPr txBox="1"/>
          <p:nvPr/>
        </p:nvSpPr>
        <p:spPr>
          <a:xfrm>
            <a:off x="5368565" y="6097524"/>
            <a:ext cx="653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200000"/>
              </a:lnSpc>
              <a:spcBef>
                <a:spcPts val="0"/>
              </a:spcBef>
              <a:spcAft>
                <a:spcPts val="0"/>
              </a:spcAft>
              <a:buClr>
                <a:srgbClr val="000000"/>
              </a:buClr>
              <a:buSzPts val="1200"/>
              <a:buFont typeface="Arial"/>
              <a:buNone/>
            </a:pPr>
            <a:r>
              <a:rPr lang="en-US" sz="1200">
                <a:solidFill>
                  <a:srgbClr val="C90F2D"/>
                </a:solidFill>
              </a:rPr>
              <a:t>Detailed Design</a:t>
            </a:r>
            <a:r>
              <a:rPr b="0" i="0" lang="en-US" sz="1200" u="none" cap="none" strike="noStrike">
                <a:solidFill>
                  <a:srgbClr val="C90F2D"/>
                </a:solidFill>
                <a:latin typeface="Arial"/>
                <a:ea typeface="Arial"/>
                <a:cs typeface="Arial"/>
                <a:sym typeface="Arial"/>
              </a:rPr>
              <a:t>  |    </a:t>
            </a:r>
            <a:r>
              <a:rPr b="1" lang="en-US" sz="1200">
                <a:solidFill>
                  <a:srgbClr val="C90F2D"/>
                </a:solidFill>
              </a:rPr>
              <a:t>7</a:t>
            </a:r>
            <a:r>
              <a:rPr b="0" i="0" lang="en-US" sz="1200" u="none" cap="none" strike="noStrike">
                <a:solidFill>
                  <a:srgbClr val="C90F2D"/>
                </a:solidFill>
                <a:latin typeface="Arial"/>
                <a:ea typeface="Arial"/>
                <a:cs typeface="Arial"/>
                <a:sym typeface="Arial"/>
              </a:rPr>
              <a:t>  </a:t>
            </a:r>
            <a:r>
              <a:rPr b="0" i="0" lang="en-US" sz="1800" u="none" cap="none" strike="noStrike">
                <a:solidFill>
                  <a:srgbClr val="C90F2D"/>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7" name="Google Shape;167;g2fefc289f23_0_361"/>
          <p:cNvSpPr txBox="1"/>
          <p:nvPr/>
        </p:nvSpPr>
        <p:spPr>
          <a:xfrm>
            <a:off x="3195872" y="624689"/>
            <a:ext cx="8166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C90F2D"/>
                </a:solidFill>
              </a:rPr>
              <a:t>Areas</a:t>
            </a:r>
            <a:r>
              <a:rPr b="1" lang="en-US" sz="2400">
                <a:solidFill>
                  <a:srgbClr val="C90F2D"/>
                </a:solidFill>
              </a:rPr>
              <a:t> of Concern and </a:t>
            </a:r>
            <a:r>
              <a:rPr b="1" lang="en-US" sz="2400">
                <a:solidFill>
                  <a:srgbClr val="C90F2D"/>
                </a:solidFill>
              </a:rPr>
              <a:t>Development</a:t>
            </a:r>
            <a:endParaRPr b="0" i="0" sz="1400" u="none" cap="none" strike="noStrike">
              <a:solidFill>
                <a:srgbClr val="000000"/>
              </a:solidFill>
              <a:latin typeface="Arial"/>
              <a:ea typeface="Arial"/>
              <a:cs typeface="Arial"/>
              <a:sym typeface="Arial"/>
            </a:endParaRPr>
          </a:p>
        </p:txBody>
      </p:sp>
      <p:sp>
        <p:nvSpPr>
          <p:cNvPr id="168" name="Google Shape;168;g2fefc289f23_0_361"/>
          <p:cNvSpPr txBox="1"/>
          <p:nvPr/>
        </p:nvSpPr>
        <p:spPr>
          <a:xfrm>
            <a:off x="2763350" y="1086400"/>
            <a:ext cx="4257600" cy="46743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Meeting user design constraints when it comes to artistic choices</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Creating functional and entertaining game mechanics surrounding the farming aspects of our game</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Time constraints and integration between the design and the engine</a:t>
            </a:r>
            <a:endParaRPr sz="1800">
              <a:solidFill>
                <a:schemeClr val="dk1"/>
              </a:solidFill>
            </a:endParaRPr>
          </a:p>
        </p:txBody>
      </p:sp>
      <p:pic>
        <p:nvPicPr>
          <p:cNvPr id="169" name="Google Shape;169;g2fefc289f23_0_361"/>
          <p:cNvPicPr preferRelativeResize="0"/>
          <p:nvPr/>
        </p:nvPicPr>
        <p:blipFill rotWithShape="1">
          <a:blip r:embed="rId3">
            <a:alphaModFix/>
          </a:blip>
          <a:srcRect b="0" l="0" r="0" t="0"/>
          <a:stretch/>
        </p:blipFill>
        <p:spPr>
          <a:xfrm>
            <a:off x="296457" y="536822"/>
            <a:ext cx="2194494" cy="1092281"/>
          </a:xfrm>
          <a:prstGeom prst="rect">
            <a:avLst/>
          </a:prstGeom>
          <a:noFill/>
          <a:ln>
            <a:noFill/>
          </a:ln>
        </p:spPr>
      </p:pic>
      <p:sp>
        <p:nvSpPr>
          <p:cNvPr id="170" name="Google Shape;170;g2fefc289f23_0_361"/>
          <p:cNvSpPr txBox="1"/>
          <p:nvPr/>
        </p:nvSpPr>
        <p:spPr>
          <a:xfrm>
            <a:off x="237249" y="5820475"/>
            <a:ext cx="24534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Font typeface="Arial"/>
              <a:buNone/>
            </a:pPr>
            <a:r>
              <a:rPr lang="en-US" sz="1200">
                <a:solidFill>
                  <a:srgbClr val="EBBA69"/>
                </a:solidFill>
              </a:rPr>
              <a:t>| </a:t>
            </a:r>
            <a:r>
              <a:rPr lang="en-US">
                <a:solidFill>
                  <a:schemeClr val="lt1"/>
                </a:solidFill>
              </a:rPr>
              <a:t>Lights Out </a:t>
            </a:r>
            <a:endParaRPr>
              <a:solidFill>
                <a:schemeClr val="lt1"/>
              </a:solidFill>
            </a:endParaRPr>
          </a:p>
          <a:p>
            <a:pPr indent="0" lvl="0" marL="0" rtl="0" algn="l">
              <a:lnSpc>
                <a:spcPct val="115000"/>
              </a:lnSpc>
              <a:spcBef>
                <a:spcPts val="0"/>
              </a:spcBef>
              <a:spcAft>
                <a:spcPts val="0"/>
              </a:spcAft>
              <a:buNone/>
            </a:pPr>
            <a:r>
              <a:rPr lang="en-US" sz="1200">
                <a:solidFill>
                  <a:srgbClr val="EBBA69"/>
                </a:solidFill>
              </a:rPr>
              <a:t>| </a:t>
            </a:r>
            <a:r>
              <a:rPr lang="en-US">
                <a:solidFill>
                  <a:schemeClr val="lt1"/>
                </a:solidFill>
              </a:rPr>
              <a:t>Non-Euclidean Game</a:t>
            </a:r>
            <a:endParaRPr>
              <a:solidFill>
                <a:schemeClr val="lt1"/>
              </a:solidFill>
            </a:endParaRPr>
          </a:p>
        </p:txBody>
      </p:sp>
      <p:pic>
        <p:nvPicPr>
          <p:cNvPr id="171" name="Google Shape;171;g2fefc289f23_0_361"/>
          <p:cNvPicPr preferRelativeResize="0"/>
          <p:nvPr/>
        </p:nvPicPr>
        <p:blipFill>
          <a:blip r:embed="rId4">
            <a:alphaModFix/>
          </a:blip>
          <a:stretch>
            <a:fillRect/>
          </a:stretch>
        </p:blipFill>
        <p:spPr>
          <a:xfrm>
            <a:off x="7094520" y="1008487"/>
            <a:ext cx="4811654" cy="2669913"/>
          </a:xfrm>
          <a:prstGeom prst="rect">
            <a:avLst/>
          </a:prstGeom>
          <a:noFill/>
          <a:ln>
            <a:noFill/>
          </a:ln>
        </p:spPr>
      </p:pic>
      <p:pic>
        <p:nvPicPr>
          <p:cNvPr id="172" name="Google Shape;172;g2fefc289f23_0_361"/>
          <p:cNvPicPr preferRelativeResize="0"/>
          <p:nvPr/>
        </p:nvPicPr>
        <p:blipFill>
          <a:blip r:embed="rId5">
            <a:alphaModFix/>
          </a:blip>
          <a:stretch>
            <a:fillRect/>
          </a:stretch>
        </p:blipFill>
        <p:spPr>
          <a:xfrm>
            <a:off x="7093962" y="3511025"/>
            <a:ext cx="4812773" cy="2669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fefc289f23_0_370"/>
          <p:cNvSpPr txBox="1"/>
          <p:nvPr/>
        </p:nvSpPr>
        <p:spPr>
          <a:xfrm>
            <a:off x="3349775" y="1412295"/>
            <a:ext cx="8166300" cy="39957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65000"/>
              </a:lnSpc>
              <a:spcBef>
                <a:spcPts val="0"/>
              </a:spcBef>
              <a:spcAft>
                <a:spcPts val="0"/>
              </a:spcAft>
              <a:buClr>
                <a:schemeClr val="dk1"/>
              </a:buClr>
              <a:buSzPts val="1600"/>
              <a:buChar char="●"/>
            </a:pPr>
            <a:r>
              <a:rPr lang="en-US" sz="1600">
                <a:solidFill>
                  <a:schemeClr val="dk1"/>
                </a:solidFill>
              </a:rPr>
              <a:t>The detail</a:t>
            </a:r>
            <a:r>
              <a:rPr lang="en-US" sz="1600">
                <a:solidFill>
                  <a:schemeClr val="dk1"/>
                </a:solidFill>
              </a:rPr>
              <a:t>ed</a:t>
            </a:r>
            <a:r>
              <a:rPr lang="en-US" sz="1600">
                <a:solidFill>
                  <a:schemeClr val="dk1"/>
                </a:solidFill>
              </a:rPr>
              <a:t> designs closely relate to the overall engine operation loop and support the designs from the engine team.</a:t>
            </a:r>
            <a:endParaRPr sz="1600">
              <a:solidFill>
                <a:schemeClr val="dk1"/>
              </a:solidFill>
            </a:endParaRPr>
          </a:p>
          <a:p>
            <a:pPr indent="-330200" lvl="0" marL="457200" marR="0" rtl="0" algn="l">
              <a:lnSpc>
                <a:spcPct val="165000"/>
              </a:lnSpc>
              <a:spcBef>
                <a:spcPts val="0"/>
              </a:spcBef>
              <a:spcAft>
                <a:spcPts val="0"/>
              </a:spcAft>
              <a:buClr>
                <a:schemeClr val="dk1"/>
              </a:buClr>
              <a:buSzPts val="1600"/>
              <a:buChar char="●"/>
            </a:pPr>
            <a:r>
              <a:rPr lang="en-US" sz="1600">
                <a:solidFill>
                  <a:schemeClr val="dk1"/>
                </a:solidFill>
              </a:rPr>
              <a:t>High level interactions between the user and the executable itself with processing inputs and outputting results.</a:t>
            </a:r>
            <a:endParaRPr sz="1600">
              <a:solidFill>
                <a:schemeClr val="dk1"/>
              </a:solidFill>
            </a:endParaRPr>
          </a:p>
          <a:p>
            <a:pPr indent="-330200" lvl="0" marL="457200" marR="0" rtl="0" algn="l">
              <a:lnSpc>
                <a:spcPct val="165000"/>
              </a:lnSpc>
              <a:spcBef>
                <a:spcPts val="0"/>
              </a:spcBef>
              <a:spcAft>
                <a:spcPts val="0"/>
              </a:spcAft>
              <a:buClr>
                <a:schemeClr val="dk1"/>
              </a:buClr>
              <a:buSzPts val="1600"/>
              <a:buChar char="●"/>
            </a:pPr>
            <a:r>
              <a:rPr lang="en-US" sz="1600">
                <a:solidFill>
                  <a:schemeClr val="dk1"/>
                </a:solidFill>
              </a:rPr>
              <a:t>Overall considerations for technology used for the project have been compared and contrasted through pros and cons.</a:t>
            </a:r>
            <a:endParaRPr sz="1600">
              <a:solidFill>
                <a:schemeClr val="dk1"/>
              </a:solidFill>
            </a:endParaRPr>
          </a:p>
          <a:p>
            <a:pPr indent="-330200" lvl="0" marL="457200" marR="0" rtl="0" algn="l">
              <a:lnSpc>
                <a:spcPct val="165000"/>
              </a:lnSpc>
              <a:spcBef>
                <a:spcPts val="0"/>
              </a:spcBef>
              <a:spcAft>
                <a:spcPts val="0"/>
              </a:spcAft>
              <a:buClr>
                <a:schemeClr val="dk1"/>
              </a:buClr>
              <a:buSzPts val="1600"/>
              <a:buChar char="●"/>
            </a:pPr>
            <a:r>
              <a:rPr lang="en-US" sz="1600">
                <a:solidFill>
                  <a:schemeClr val="dk1"/>
                </a:solidFill>
              </a:rPr>
              <a:t>The main sources of concern are: </a:t>
            </a:r>
            <a:endParaRPr sz="1600">
              <a:solidFill>
                <a:schemeClr val="dk1"/>
              </a:solidFill>
            </a:endParaRPr>
          </a:p>
          <a:p>
            <a:pPr indent="-330200" lvl="1" marL="914400" marR="0" rtl="0" algn="l">
              <a:lnSpc>
                <a:spcPct val="165000"/>
              </a:lnSpc>
              <a:spcBef>
                <a:spcPts val="0"/>
              </a:spcBef>
              <a:spcAft>
                <a:spcPts val="0"/>
              </a:spcAft>
              <a:buClr>
                <a:schemeClr val="dk1"/>
              </a:buClr>
              <a:buSzPts val="1600"/>
              <a:buChar char="○"/>
            </a:pPr>
            <a:r>
              <a:rPr lang="en-US" sz="1600">
                <a:solidFill>
                  <a:schemeClr val="dk1"/>
                </a:solidFill>
              </a:rPr>
              <a:t>Meeting user requirements for artistic choices. </a:t>
            </a:r>
            <a:endParaRPr sz="1600">
              <a:solidFill>
                <a:schemeClr val="dk1"/>
              </a:solidFill>
            </a:endParaRPr>
          </a:p>
          <a:p>
            <a:pPr indent="-330200" lvl="1" marL="914400" marR="0" rtl="0" algn="l">
              <a:lnSpc>
                <a:spcPct val="165000"/>
              </a:lnSpc>
              <a:spcBef>
                <a:spcPts val="0"/>
              </a:spcBef>
              <a:spcAft>
                <a:spcPts val="0"/>
              </a:spcAft>
              <a:buClr>
                <a:schemeClr val="dk1"/>
              </a:buClr>
              <a:buSzPts val="1600"/>
              <a:buChar char="○"/>
            </a:pPr>
            <a:r>
              <a:rPr lang="en-US" sz="1600">
                <a:solidFill>
                  <a:schemeClr val="dk1"/>
                </a:solidFill>
              </a:rPr>
              <a:t>Creating a functioning and entertaining game.</a:t>
            </a:r>
            <a:endParaRPr sz="1600">
              <a:solidFill>
                <a:schemeClr val="dk1"/>
              </a:solidFill>
            </a:endParaRPr>
          </a:p>
          <a:p>
            <a:pPr indent="-330200" lvl="1" marL="914400" marR="0" rtl="0" algn="l">
              <a:lnSpc>
                <a:spcPct val="165000"/>
              </a:lnSpc>
              <a:spcBef>
                <a:spcPts val="0"/>
              </a:spcBef>
              <a:spcAft>
                <a:spcPts val="0"/>
              </a:spcAft>
              <a:buClr>
                <a:schemeClr val="dk1"/>
              </a:buClr>
              <a:buSzPts val="1600"/>
              <a:buChar char="○"/>
            </a:pPr>
            <a:r>
              <a:rPr lang="en-US" sz="1600">
                <a:solidFill>
                  <a:schemeClr val="dk1"/>
                </a:solidFill>
              </a:rPr>
              <a:t>Timely integrating design requirements into the engine.</a:t>
            </a:r>
            <a:endParaRPr sz="1600">
              <a:solidFill>
                <a:schemeClr val="dk1"/>
              </a:solidFill>
            </a:endParaRPr>
          </a:p>
        </p:txBody>
      </p:sp>
      <p:sp>
        <p:nvSpPr>
          <p:cNvPr id="178" name="Google Shape;178;g2fefc289f23_0_370"/>
          <p:cNvSpPr/>
          <p:nvPr/>
        </p:nvSpPr>
        <p:spPr>
          <a:xfrm>
            <a:off x="-28281" y="-87198"/>
            <a:ext cx="2718900" cy="7032300"/>
          </a:xfrm>
          <a:prstGeom prst="rect">
            <a:avLst/>
          </a:prstGeom>
          <a:solidFill>
            <a:srgbClr val="C90F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g2fefc289f23_0_370"/>
          <p:cNvSpPr txBox="1"/>
          <p:nvPr/>
        </p:nvSpPr>
        <p:spPr>
          <a:xfrm>
            <a:off x="5368565" y="6097524"/>
            <a:ext cx="653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200000"/>
              </a:lnSpc>
              <a:spcBef>
                <a:spcPts val="0"/>
              </a:spcBef>
              <a:spcAft>
                <a:spcPts val="0"/>
              </a:spcAft>
              <a:buClr>
                <a:srgbClr val="000000"/>
              </a:buClr>
              <a:buSzPts val="1200"/>
              <a:buFont typeface="Arial"/>
              <a:buNone/>
            </a:pPr>
            <a:r>
              <a:rPr lang="en-US" sz="1200">
                <a:solidFill>
                  <a:srgbClr val="C90F2D"/>
                </a:solidFill>
              </a:rPr>
              <a:t>Detailed Design</a:t>
            </a:r>
            <a:r>
              <a:rPr b="0" i="0" lang="en-US" sz="1200" u="none" cap="none" strike="noStrike">
                <a:solidFill>
                  <a:srgbClr val="C90F2D"/>
                </a:solidFill>
                <a:latin typeface="Arial"/>
                <a:ea typeface="Arial"/>
                <a:cs typeface="Arial"/>
                <a:sym typeface="Arial"/>
              </a:rPr>
              <a:t>  |    </a:t>
            </a:r>
            <a:r>
              <a:rPr b="1" lang="en-US" sz="1200">
                <a:solidFill>
                  <a:srgbClr val="C90F2D"/>
                </a:solidFill>
              </a:rPr>
              <a:t>8</a:t>
            </a:r>
            <a:r>
              <a:rPr b="0" i="0" lang="en-US" sz="1200" u="none" cap="none" strike="noStrike">
                <a:solidFill>
                  <a:srgbClr val="C90F2D"/>
                </a:solidFill>
                <a:latin typeface="Arial"/>
                <a:ea typeface="Arial"/>
                <a:cs typeface="Arial"/>
                <a:sym typeface="Arial"/>
              </a:rPr>
              <a:t>  </a:t>
            </a:r>
            <a:r>
              <a:rPr b="0" i="0" lang="en-US" sz="1800" u="none" cap="none" strike="noStrike">
                <a:solidFill>
                  <a:srgbClr val="C90F2D"/>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0" name="Google Shape;180;g2fefc289f23_0_370"/>
          <p:cNvSpPr txBox="1"/>
          <p:nvPr/>
        </p:nvSpPr>
        <p:spPr>
          <a:xfrm>
            <a:off x="3195872" y="624689"/>
            <a:ext cx="8166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C90F2D"/>
                </a:solidFill>
              </a:rPr>
              <a:t>Conclusions</a:t>
            </a:r>
            <a:endParaRPr b="0" i="0" sz="1400" u="none" cap="none" strike="noStrike">
              <a:solidFill>
                <a:srgbClr val="000000"/>
              </a:solidFill>
              <a:latin typeface="Arial"/>
              <a:ea typeface="Arial"/>
              <a:cs typeface="Arial"/>
              <a:sym typeface="Arial"/>
            </a:endParaRPr>
          </a:p>
        </p:txBody>
      </p:sp>
      <p:pic>
        <p:nvPicPr>
          <p:cNvPr id="181" name="Google Shape;181;g2fefc289f23_0_370"/>
          <p:cNvPicPr preferRelativeResize="0"/>
          <p:nvPr/>
        </p:nvPicPr>
        <p:blipFill rotWithShape="1">
          <a:blip r:embed="rId3">
            <a:alphaModFix/>
          </a:blip>
          <a:srcRect b="0" l="0" r="0" t="0"/>
          <a:stretch/>
        </p:blipFill>
        <p:spPr>
          <a:xfrm>
            <a:off x="296457" y="536822"/>
            <a:ext cx="2194494" cy="1092281"/>
          </a:xfrm>
          <a:prstGeom prst="rect">
            <a:avLst/>
          </a:prstGeom>
          <a:noFill/>
          <a:ln>
            <a:noFill/>
          </a:ln>
        </p:spPr>
      </p:pic>
      <p:sp>
        <p:nvSpPr>
          <p:cNvPr id="182" name="Google Shape;182;g2fefc289f23_0_370"/>
          <p:cNvSpPr txBox="1"/>
          <p:nvPr/>
        </p:nvSpPr>
        <p:spPr>
          <a:xfrm>
            <a:off x="237249" y="5820475"/>
            <a:ext cx="24534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Font typeface="Arial"/>
              <a:buNone/>
            </a:pPr>
            <a:r>
              <a:rPr lang="en-US" sz="1200">
                <a:solidFill>
                  <a:srgbClr val="EBBA69"/>
                </a:solidFill>
              </a:rPr>
              <a:t>| </a:t>
            </a:r>
            <a:r>
              <a:rPr lang="en-US">
                <a:solidFill>
                  <a:schemeClr val="lt1"/>
                </a:solidFill>
              </a:rPr>
              <a:t>Lights Out </a:t>
            </a:r>
            <a:endParaRPr>
              <a:solidFill>
                <a:schemeClr val="lt1"/>
              </a:solidFill>
            </a:endParaRPr>
          </a:p>
          <a:p>
            <a:pPr indent="0" lvl="0" marL="0" rtl="0" algn="l">
              <a:lnSpc>
                <a:spcPct val="115000"/>
              </a:lnSpc>
              <a:spcBef>
                <a:spcPts val="0"/>
              </a:spcBef>
              <a:spcAft>
                <a:spcPts val="0"/>
              </a:spcAft>
              <a:buNone/>
            </a:pPr>
            <a:r>
              <a:rPr lang="en-US" sz="1200">
                <a:solidFill>
                  <a:srgbClr val="EBBA69"/>
                </a:solidFill>
              </a:rPr>
              <a:t>| </a:t>
            </a:r>
            <a:r>
              <a:rPr lang="en-US">
                <a:solidFill>
                  <a:schemeClr val="lt1"/>
                </a:solidFill>
              </a:rPr>
              <a:t>Non-Euclidean Game</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2024-01-11T16:21:05Z</dcterms:created>
  <dc:creator>Willits, Maddie K [ECR]</dc:creator>
</cp:coreProperties>
</file>