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8" name="Tasman Grinnell"/>
  <p:cmAuthor clrIdx="1" id="1" initials="" lastIdx="2" name="Cory Roth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5-03T21:03:27.646">
    <p:pos x="5518" y="2274"/>
    <p:text>Change</p:text>
  </p:cm>
  <p:cm authorId="0" idx="2" dt="2025-05-03T21:03:27.646">
    <p:pos x="5518" y="2274"/>
    <p:text>switch to solid color tiles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4-28T23:53:42.630">
    <p:pos x="2110" y="889"/>
    <p:text>Could we make this a bit more Concise?  I think if we maybe emphasize the End result rather than a lot of the process.
Idk if that's necessary, if somebody has a good reason to not do that and focus on the process, lmk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4-30T18:58:12.387">
    <p:pos x="6000" y="0"/>
    <p:text>Zambreno suggests axing this slide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5-04-25T17:15:54.894">
    <p:pos x="5915" y="791"/>
    <p:text>Update</p:text>
  </p:cm>
  <p:cm authorId="1" idx="1" dt="2025-04-25T17:15:54.894">
    <p:pos x="5915" y="791"/>
    <p:text>@cgroth@iastate.edu</p:text>
  </p:cm>
  <p:cm authorId="1" idx="2" dt="2025-04-30T17:10:47.139">
    <p:pos x="6000" y="0"/>
    <p:text>Possible things to cut, things that are conventional, reduce things to single bullet points</p:text>
  </p:cm>
  <p:cm authorId="0" idx="6" dt="2025-04-30T17:24:37.831">
    <p:pos x="6000" y="100"/>
    <p:text>Relate more towards the non-euclidean aspect</p:text>
  </p:cm>
  <p:cm authorId="0" idx="7" dt="2025-04-30T17:24:37.831">
    <p:pos x="6000" y="100"/>
    <p:text>Make everything more concise with maybe a single bullet about dev practices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5-04-25T00:25:37.788">
    <p:pos x="6000" y="0"/>
    <p:text>Figure?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eff6d038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feff6d038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Introduce Everyone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captions for each of the images</a:t>
            </a:r>
            <a:endParaRPr/>
          </a:p>
        </p:txBody>
      </p:sp>
      <p:sp>
        <p:nvSpPr>
          <p:cNvPr id="87" name="Google Shape;87;g2feff6d038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ac5a37634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click on image, it will send you to full image</a:t>
            </a:r>
            <a:endParaRPr/>
          </a:p>
        </p:txBody>
      </p:sp>
      <p:sp>
        <p:nvSpPr>
          <p:cNvPr id="202" name="Google Shape;202;g34ac5a37634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ac5a37634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4ac5a37634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4ac5a37634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28f838e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227" name="Google Shape;227;g3528f838e1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401e5c9b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240" name="Google Shape;240;g35401e5c9b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ac5a37634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  <p:sp>
        <p:nvSpPr>
          <p:cNvPr id="256" name="Google Shape;256;g34ac5a37634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171b9b04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  <p:sp>
        <p:nvSpPr>
          <p:cNvPr id="270" name="Google Shape;270;g35171b9b04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024acc41c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Lincoln	</a:t>
            </a:r>
            <a:endParaRPr sz="1100"/>
          </a:p>
        </p:txBody>
      </p:sp>
      <p:sp>
        <p:nvSpPr>
          <p:cNvPr id="285" name="Google Shape;285;g35024acc41c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b39f2a9a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Lincoln	</a:t>
            </a:r>
            <a:endParaRPr/>
          </a:p>
        </p:txBody>
      </p:sp>
      <p:sp>
        <p:nvSpPr>
          <p:cNvPr id="305" name="Google Shape;305;g34b39f2a9a2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ac5a37634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	</a:t>
            </a:r>
            <a:endParaRPr/>
          </a:p>
        </p:txBody>
      </p:sp>
      <p:sp>
        <p:nvSpPr>
          <p:cNvPr id="319" name="Google Shape;319;g34ac5a37634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3483ae20b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	</a:t>
            </a:r>
            <a:endParaRPr/>
          </a:p>
        </p:txBody>
      </p:sp>
      <p:sp>
        <p:nvSpPr>
          <p:cNvPr id="334" name="Google Shape;334;g353483ae20b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f965ed27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4f965ed27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4f965ed27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4ac5a37634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4ac5a37634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4ac5a37634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4ac5a37634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Cory	</a:t>
            </a:r>
            <a:endParaRPr/>
          </a:p>
        </p:txBody>
      </p:sp>
      <p:sp>
        <p:nvSpPr>
          <p:cNvPr id="355" name="Google Shape;355;g34ac5a37634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ac5a37634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Cory</a:t>
            </a:r>
            <a:endParaRPr/>
          </a:p>
        </p:txBody>
      </p:sp>
      <p:sp>
        <p:nvSpPr>
          <p:cNvPr id="365" name="Google Shape;365;g34ac5a37634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28f838e1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3528f838e1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g3528f838e13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eefbdd7ec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Cory</a:t>
            </a:r>
            <a:endParaRPr/>
          </a:p>
        </p:txBody>
      </p:sp>
      <p:sp>
        <p:nvSpPr>
          <p:cNvPr id="384" name="Google Shape;384;g34eefbdd7ec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35d0dae94_6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395" name="Google Shape;395;g3535d0dae94_6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4ac5a37634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410" name="Google Shape;410;g34ac5a37634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35d0dae94_6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423" name="Google Shape;423;g3535d0dae94_6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35d0dae94_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438" name="Google Shape;438;g3535d0dae94_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35d0dae94_9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451" name="Google Shape;451;g3535d0dae94_9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ac5a3763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105" name="Google Shape;105;g34ac5a3763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35d0dae94_9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464" name="Google Shape;464;g3535d0dae94_9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ac5a37634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Spencer</a:t>
            </a:r>
            <a:endParaRPr/>
          </a:p>
        </p:txBody>
      </p:sp>
      <p:sp>
        <p:nvSpPr>
          <p:cNvPr id="475" name="Google Shape;475;g34ac5a37634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4f965ed27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4f965ed27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g34f965ed27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5124e0f05c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496" name="Google Shape;496;g35124e0f05c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5124e0f05c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508" name="Google Shape;508;g35124e0f05c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28f838e13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g3528f838e13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ac5a3763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g34ac5a3763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4ac5a37634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544" name="Google Shape;544;g34ac5a37634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4fb96833e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g34fb96833e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4ac5a37634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g34ac5a37634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ac5a3763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119" name="Google Shape;119;g34ac5a3763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3483ae20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g353483ae20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1d56346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done here yet, so no hate needed on teh partial</a:t>
            </a:r>
            <a:endParaRPr/>
          </a:p>
        </p:txBody>
      </p:sp>
      <p:sp>
        <p:nvSpPr>
          <p:cNvPr id="589" name="Google Shape;589;g351d563461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53b53a832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353b53a832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353b53a832b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5401e5c9b3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  <p:sp>
        <p:nvSpPr>
          <p:cNvPr id="613" name="Google Shape;613;g35401e5c9b3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3b53a832b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  <p:sp>
        <p:nvSpPr>
          <p:cNvPr id="625" name="Google Shape;625;g353b53a832b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53b53a832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  <p:sp>
        <p:nvSpPr>
          <p:cNvPr id="639" name="Google Shape;639;g353b53a832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528f838e1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g3528f838e1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3" name="Google Shape;653;g3528f838e13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4ac5a37634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2" name="Google Shape;662;g34ac5a37634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4b39f2a9a2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675" name="Google Shape;675;g34b39f2a9a2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4b39f2a9a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686" name="Google Shape;686;g34b39f2a9a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f23d1f8b2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136" name="Google Shape;136;g34f23d1f8b2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4eefbdd7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done here yet, so no hate needed on teh partial</a:t>
            </a:r>
            <a:endParaRPr/>
          </a:p>
        </p:txBody>
      </p:sp>
      <p:sp>
        <p:nvSpPr>
          <p:cNvPr id="698" name="Google Shape;698;g34eefbdd7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4ac5a37634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09" name="Google Shape;709;g34ac5a37634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1d563461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g351d563461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1d563461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done here yet, so no hate needed on teh partial</a:t>
            </a:r>
            <a:endParaRPr/>
          </a:p>
        </p:txBody>
      </p:sp>
      <p:sp>
        <p:nvSpPr>
          <p:cNvPr id="731" name="Google Shape;731;g351d563461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53bc771b3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	</a:t>
            </a:r>
            <a:endParaRPr/>
          </a:p>
        </p:txBody>
      </p:sp>
      <p:sp>
        <p:nvSpPr>
          <p:cNvPr id="746" name="Google Shape;746;g353bc771b3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ac5a3763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34ac5a3763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34ac5a3763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ac5a37634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Taz</a:t>
            </a:r>
            <a:endParaRPr/>
          </a:p>
        </p:txBody>
      </p:sp>
      <p:sp>
        <p:nvSpPr>
          <p:cNvPr id="157" name="Google Shape;157;g34ac5a37634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ac5a37634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Spencer</a:t>
            </a:r>
            <a:endParaRPr/>
          </a:p>
        </p:txBody>
      </p:sp>
      <p:sp>
        <p:nvSpPr>
          <p:cNvPr id="172" name="Google Shape;172;g34ac5a37634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fb96833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Spencer</a:t>
            </a:r>
            <a:endParaRPr/>
          </a:p>
        </p:txBody>
      </p:sp>
      <p:sp>
        <p:nvSpPr>
          <p:cNvPr id="185" name="Google Shape;185;g34fb96833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slide" Target="/ppt/slides/slide33.xml"/><Relationship Id="rId5" Type="http://schemas.openxmlformats.org/officeDocument/2006/relationships/image" Target="../media/image5.png"/><Relationship Id="rId6" Type="http://schemas.openxmlformats.org/officeDocument/2006/relationships/slide" Target="/ppt/slides/slide34.xml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7.xml"/><Relationship Id="rId4" Type="http://schemas.openxmlformats.org/officeDocument/2006/relationships/slide" Target="/ppt/slides/slide36.xml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Relationship Id="rId7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8UxuaMPRDHWTiwhaVVohpxucmEkEgMsz/view" TargetMode="External"/><Relationship Id="rId5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Relationship Id="rId6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2Oiu4_SISoLQT-pnZIxpAZu6BKpmbY-R/view" TargetMode="External"/><Relationship Id="rId5" Type="http://schemas.openxmlformats.org/officeDocument/2006/relationships/image" Target="../media/image4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NY-QuHljJNo" TargetMode="External"/><Relationship Id="rId5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slide" Target="/ppt/slides/slide10.xml"/><Relationship Id="rId5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slide" Target="/ppt/slides/slide10.xml"/><Relationship Id="rId5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slide" Target="/ppt/slides/slide1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12.xml"/><Relationship Id="rId4" Type="http://schemas.openxmlformats.org/officeDocument/2006/relationships/image" Target="../media/image40.png"/><Relationship Id="rId5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omments" Target="../comments/comment3.xm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SNETS1uvQu9Cs-ou0gvKMvn-MVpQvbQY/view" TargetMode="External"/><Relationship Id="rId5" Type="http://schemas.openxmlformats.org/officeDocument/2006/relationships/image" Target="../media/image45.jp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51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5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omments" Target="../comments/comment4.xml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5.xml"/><Relationship Id="rId4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9609050" y="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39262" y="4015154"/>
            <a:ext cx="8100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Industry Review Panel Presentation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 - Lights Out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746472" y="5884200"/>
            <a:ext cx="19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539262" y="5760551"/>
            <a:ext cx="810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Project Members: Tasman Grinnell, Ben Johnson,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Cory Roth, Zach Rapoza, Spencer Thiele, Lincoln Kness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Advisor: Dr. Joseph Zambreno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Client: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Detailed Design –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349775" y="1412350"/>
            <a:ext cx="86229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Engine boils down to a </a:t>
            </a:r>
            <a:r>
              <a:rPr b="1" lang="en-US" sz="1800">
                <a:solidFill>
                  <a:schemeClr val="dk1"/>
                </a:solidFill>
              </a:rPr>
              <a:t>System Scheduler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b="1" lang="en-US" sz="1800">
                <a:solidFill>
                  <a:schemeClr val="dk1"/>
                </a:solidFill>
              </a:rPr>
              <a:t>Resource Manager, </a:t>
            </a:r>
            <a:r>
              <a:rPr lang="en-US" sz="1800">
                <a:solidFill>
                  <a:schemeClr val="dk1"/>
                </a:solidFill>
              </a:rPr>
              <a:t>and </a:t>
            </a:r>
            <a:r>
              <a:rPr b="1" lang="en-US" sz="1800">
                <a:solidFill>
                  <a:schemeClr val="dk1"/>
                </a:solidFill>
              </a:rPr>
              <a:t>Component Registry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US" sz="1800">
                <a:solidFill>
                  <a:schemeClr val="dk1"/>
                </a:solidFill>
              </a:rPr>
              <a:t>System Scheduler</a:t>
            </a:r>
            <a:r>
              <a:rPr lang="en-US" sz="1800">
                <a:solidFill>
                  <a:schemeClr val="dk1"/>
                </a:solidFill>
              </a:rPr>
              <a:t> - </a:t>
            </a:r>
            <a:r>
              <a:rPr lang="en-US" sz="1800">
                <a:solidFill>
                  <a:schemeClr val="dk1"/>
                </a:solidFill>
              </a:rPr>
              <a:t>o</a:t>
            </a:r>
            <a:r>
              <a:rPr lang="en-US" sz="1800">
                <a:solidFill>
                  <a:schemeClr val="dk1"/>
                </a:solidFill>
              </a:rPr>
              <a:t>rders timing and dependencies of systems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US" sz="1800">
                <a:solidFill>
                  <a:schemeClr val="dk1"/>
                </a:solidFill>
              </a:rPr>
              <a:t>Resource Manager</a:t>
            </a:r>
            <a:r>
              <a:rPr lang="en-US" sz="1800">
                <a:solidFill>
                  <a:schemeClr val="dk1"/>
                </a:solidFill>
              </a:rPr>
              <a:t> - controls globally unique resources (i.e., window)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US" sz="1800">
                <a:solidFill>
                  <a:schemeClr val="dk1"/>
                </a:solidFill>
              </a:rPr>
              <a:t>Component Registry</a:t>
            </a:r>
            <a:r>
              <a:rPr lang="en-US" sz="1800">
                <a:solidFill>
                  <a:schemeClr val="dk1"/>
                </a:solidFill>
              </a:rPr>
              <a:t> - handles entities &amp; components, provided by EnTT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3986138" y="6131000"/>
            <a:ext cx="32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10: High-Level Overview of Game Engine Operation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2" title="System_Design.png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60122" l="1336" r="2500" t="-1761"/>
          <a:stretch/>
        </p:blipFill>
        <p:spPr>
          <a:xfrm>
            <a:off x="3611100" y="3526400"/>
            <a:ext cx="4336199" cy="26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 title="Blank diagram - Page 2.png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5672" y="3610450"/>
            <a:ext cx="3092002" cy="21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8263463" y="5744900"/>
            <a:ext cx="32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11: Example Entity-Component- System Architecture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Implementation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/>
        </p:nvSpPr>
        <p:spPr>
          <a:xfrm>
            <a:off x="3349777" y="1412459"/>
            <a:ext cx="58338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Followed common practices for game engine development: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Entity-Component-System architecture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Toolchain supports modular and scalable code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Custom Non-Euclidean Shaders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Custom shaders fill industry gap and supports low-level shader development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0" y="0"/>
            <a:ext cx="27531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425900" y="5964825"/>
            <a:ext cx="226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943472" y="4711225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12: Game Engine Repository Organization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90225" y="1257250"/>
            <a:ext cx="1442300" cy="33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/>
        </p:nvSpPr>
        <p:spPr>
          <a:xfrm>
            <a:off x="3349777" y="1412459"/>
            <a:ext cx="5833800" cy="26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order to completely fill a plane, a tiling or </a:t>
            </a:r>
            <a:r>
              <a:rPr lang="en-US" sz="1800">
                <a:solidFill>
                  <a:schemeClr val="dk1"/>
                </a:solidFill>
              </a:rPr>
              <a:t>tessellation</a:t>
            </a:r>
            <a:r>
              <a:rPr lang="en-US" sz="1800">
                <a:solidFill>
                  <a:schemeClr val="dk1"/>
                </a:solidFill>
              </a:rPr>
              <a:t> scheme is needed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Depending on the geometry of this plane (spherical, euclidean, hyperbolic) the criterion for the number of corners (p) and number of shapes that meet at a vertex (q) are different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0" y="0"/>
            <a:ext cx="27531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Subcomponent – Hyperbolic Tiling</a:t>
            </a:r>
            <a:endParaRPr b="1" sz="2400">
              <a:solidFill>
                <a:srgbClr val="C90F2D"/>
              </a:solidFill>
            </a:endParaRPr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425900" y="5964825"/>
            <a:ext cx="226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9468909" y="6018100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14: 4-5 </a:t>
            </a:r>
            <a:r>
              <a:rPr lang="en-US" sz="1300">
                <a:solidFill>
                  <a:schemeClr val="dk1"/>
                </a:solidFill>
              </a:rPr>
              <a:t>Tessellation</a:t>
            </a:r>
            <a:r>
              <a:rPr lang="en-US" sz="13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0800" y="1219250"/>
            <a:ext cx="2432050" cy="24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2550" y="3989559"/>
            <a:ext cx="2708531" cy="202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9468922" y="3651300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13: 7-3 Tessellation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6">
            <a:alphaModFix/>
          </a:blip>
          <a:srcRect b="0" l="0" r="0" t="6924"/>
          <a:stretch/>
        </p:blipFill>
        <p:spPr>
          <a:xfrm>
            <a:off x="3407994" y="4773725"/>
            <a:ext cx="4547719" cy="17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Subcomponent – Hyperbolic Tiling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3166554" y="1172050"/>
            <a:ext cx="52035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Steps for Hyperbolic Tiling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Implemented code to generate a 2D representation of a pq tile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pq-tile can be projected to the 3D hyperbolic model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While in the hyperbolic model, a series of rotations on multiple tiles can be performed in order to create a tile map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Projection can then be </a:t>
            </a:r>
            <a:r>
              <a:rPr lang="en-US" sz="1800">
                <a:solidFill>
                  <a:schemeClr val="dk1"/>
                </a:solidFill>
              </a:rPr>
              <a:t>performed</a:t>
            </a:r>
            <a:r>
              <a:rPr lang="en-US" sz="1800">
                <a:solidFill>
                  <a:schemeClr val="dk1"/>
                </a:solidFill>
              </a:rPr>
              <a:t> back to 2D for visualization on a screen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0800" y="3610800"/>
            <a:ext cx="2598951" cy="24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7970350" y="6047520"/>
            <a:ext cx="422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16</a:t>
            </a:r>
            <a:r>
              <a:rPr lang="en-US" sz="1300">
                <a:solidFill>
                  <a:schemeClr val="dk1"/>
                </a:solidFill>
              </a:rPr>
              <a:t>: </a:t>
            </a:r>
            <a:r>
              <a:rPr lang="en-US" sz="1300">
                <a:solidFill>
                  <a:schemeClr val="dk1"/>
                </a:solidFill>
              </a:rPr>
              <a:t>Tiling of CY’s with PQ (4-5) tile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0800" y="1124560"/>
            <a:ext cx="2598949" cy="209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 txBox="1"/>
          <p:nvPr/>
        </p:nvSpPr>
        <p:spPr>
          <a:xfrm>
            <a:off x="8857450" y="3218610"/>
            <a:ext cx="245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15</a:t>
            </a:r>
            <a:r>
              <a:rPr lang="en-US" sz="1300">
                <a:solidFill>
                  <a:schemeClr val="dk1"/>
                </a:solidFill>
              </a:rPr>
              <a:t>: </a:t>
            </a:r>
            <a:r>
              <a:rPr lang="en-US" sz="1300">
                <a:solidFill>
                  <a:schemeClr val="dk1"/>
                </a:solidFill>
              </a:rPr>
              <a:t>Central 4-5 PQ Tile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/>
        </p:nvSpPr>
        <p:spPr>
          <a:xfrm>
            <a:off x="2900378" y="1172050"/>
            <a:ext cx="5273700" cy="5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Projection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Poincare (2D) ➜ Hyperboloid (3D)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Hyperboloid (3D) ➜ Poincare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Hyperbolic Rotation about x (R</a:t>
            </a:r>
            <a:r>
              <a:rPr b="1" baseline="-25000" lang="en-US" sz="1800">
                <a:solidFill>
                  <a:schemeClr val="dk1"/>
                </a:solidFill>
              </a:rPr>
              <a:t>x</a:t>
            </a:r>
            <a:r>
              <a:rPr b="1" lang="en-US" sz="1800">
                <a:solidFill>
                  <a:schemeClr val="dk1"/>
                </a:solidFill>
              </a:rPr>
              <a:t>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Subcomponent – Math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7964075" y="4874450"/>
            <a:ext cx="422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17: Mapping a Geodesic to the Poincare model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265" y="3900900"/>
            <a:ext cx="32575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4090" y="2140400"/>
            <a:ext cx="44862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5728" y="5347075"/>
            <a:ext cx="3923000" cy="120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5724" y="1983549"/>
            <a:ext cx="4366198" cy="289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/>
        </p:nvSpPr>
        <p:spPr>
          <a:xfrm>
            <a:off x="3075100" y="3051888"/>
            <a:ext cx="59400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Non-Player-Characters</a:t>
            </a:r>
            <a:r>
              <a:rPr b="1" lang="en-US" sz="2000">
                <a:solidFill>
                  <a:schemeClr val="dk1"/>
                </a:solidFill>
              </a:rPr>
              <a:t> (NPCs) </a:t>
            </a:r>
            <a:endParaRPr b="1"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Provides helpful tips to progress the story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Trader for services essential for progression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</a:t>
            </a:r>
            <a:r>
              <a:rPr b="1" lang="en-US" sz="2400">
                <a:solidFill>
                  <a:srgbClr val="C90F2D"/>
                </a:solidFill>
              </a:rPr>
              <a:t>Mechanics </a:t>
            </a:r>
            <a:r>
              <a:rPr b="1" lang="en-US" sz="2400">
                <a:solidFill>
                  <a:srgbClr val="C90F2D"/>
                </a:solidFill>
              </a:rPr>
              <a:t>–</a:t>
            </a:r>
            <a:r>
              <a:rPr b="1" lang="en-US" sz="2400">
                <a:solidFill>
                  <a:srgbClr val="C90F2D"/>
                </a:solidFill>
              </a:rPr>
              <a:t> Farming/Trading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5751175" y="1183450"/>
            <a:ext cx="63777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Farming</a:t>
            </a:r>
            <a:endParaRPr b="1" sz="18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Plant and harvest multiple seeds per plant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Random growth time within a predefined range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Seed type determines crop yields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93" name="Google Shape;293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5852075" y="4858026"/>
            <a:ext cx="63399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Trading</a:t>
            </a:r>
            <a:endParaRPr b="1"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Seeds are used as a form of currency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Trade seeds for buffs (e.g., running faster, better crop yield)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28"/>
          <p:cNvGrpSpPr/>
          <p:nvPr/>
        </p:nvGrpSpPr>
        <p:grpSpPr>
          <a:xfrm>
            <a:off x="3075058" y="1183187"/>
            <a:ext cx="2617898" cy="1989559"/>
            <a:chOff x="3075100" y="1183191"/>
            <a:chExt cx="2567826" cy="2196709"/>
          </a:xfrm>
        </p:grpSpPr>
        <p:pic>
          <p:nvPicPr>
            <p:cNvPr id="296" name="Google Shape;296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75100" y="1183191"/>
              <a:ext cx="2567826" cy="1771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8"/>
            <p:cNvSpPr txBox="1"/>
            <p:nvPr/>
          </p:nvSpPr>
          <p:spPr>
            <a:xfrm>
              <a:off x="3075163" y="2955100"/>
              <a:ext cx="2567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</a:rPr>
                <a:t>Figure 18: Planting Scene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28"/>
          <p:cNvGrpSpPr/>
          <p:nvPr/>
        </p:nvGrpSpPr>
        <p:grpSpPr>
          <a:xfrm>
            <a:off x="8459592" y="2972087"/>
            <a:ext cx="3433933" cy="2156788"/>
            <a:chOff x="8459592" y="2972087"/>
            <a:chExt cx="3433933" cy="2156788"/>
          </a:xfrm>
        </p:grpSpPr>
        <p:pic>
          <p:nvPicPr>
            <p:cNvPr id="299" name="Google Shape;29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9592" y="2972087"/>
              <a:ext cx="3433933" cy="177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8"/>
            <p:cNvSpPr txBox="1"/>
            <p:nvPr/>
          </p:nvSpPr>
          <p:spPr>
            <a:xfrm>
              <a:off x="8459600" y="4743975"/>
              <a:ext cx="3433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</a:rPr>
                <a:t>Figure 19: NPC </a:t>
              </a:r>
              <a:r>
                <a:rPr lang="en-US" sz="1300">
                  <a:solidFill>
                    <a:schemeClr val="dk1"/>
                  </a:solidFill>
                </a:rPr>
                <a:t>Interaction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1539" y="4706253"/>
            <a:ext cx="2419685" cy="165530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>
            <a:off x="3044675" y="6361552"/>
            <a:ext cx="2453400" cy="384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20: Trading Scene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Mechanics – Exploration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3187500" y="1644300"/>
            <a:ext cx="61617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Enemy AI uses a lightweight FSM with custom A* pathfinding to avoid light and hunt the player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Lighted areas act as dynamic danger areas </a:t>
            </a:r>
            <a:endParaRPr sz="1800">
              <a:solidFill>
                <a:schemeClr val="dk1"/>
              </a:solidFill>
            </a:endParaRPr>
          </a:p>
          <a:p>
            <a:pPr indent="-342900" lvl="1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Enemies steer clear</a:t>
            </a:r>
            <a:endParaRPr sz="1800">
              <a:solidFill>
                <a:schemeClr val="dk1"/>
              </a:solidFill>
            </a:endParaRPr>
          </a:p>
          <a:p>
            <a:pPr indent="-342900" lvl="1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Players use them to escape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Players explore the forest for rare seeds that can be…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Grown into unique plants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Traded in the market for items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Used to progress towards the end of the game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2475" y="1350294"/>
            <a:ext cx="2453401" cy="183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2466" y="3923197"/>
            <a:ext cx="2453401" cy="1860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 txBox="1"/>
          <p:nvPr/>
        </p:nvSpPr>
        <p:spPr>
          <a:xfrm>
            <a:off x="9422475" y="3182977"/>
            <a:ext cx="2453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21: Forest scene with enemies and lanterns to ward enemies away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422475" y="5783677"/>
            <a:ext cx="245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22: Flowers foraged in the forest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Playtest - User Testing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3195875" y="1506725"/>
            <a:ext cx="36777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Implementation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Itch.io build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General guide document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Google Feedback survey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6" name="Google Shape;326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3195875" y="3879575"/>
            <a:ext cx="43032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Issues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Enemies were easily avoidable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Interactions are unclear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Accidental inputs were frequent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7642600" y="3866450"/>
            <a:ext cx="43032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Potential Solutions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Randomize enemy spawns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Add visual indicators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Separate interactions to different inputs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329" name="Google Shape;329;p30"/>
          <p:cNvGrpSpPr/>
          <p:nvPr/>
        </p:nvGrpSpPr>
        <p:grpSpPr>
          <a:xfrm>
            <a:off x="8012239" y="993712"/>
            <a:ext cx="2453442" cy="2673334"/>
            <a:chOff x="7795000" y="582350"/>
            <a:chExt cx="2900050" cy="3189375"/>
          </a:xfrm>
        </p:grpSpPr>
        <p:pic>
          <p:nvPicPr>
            <p:cNvPr id="330" name="Google Shape;330;p30" title="ZFrMp1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95000" y="582350"/>
              <a:ext cx="2900050" cy="29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30"/>
            <p:cNvSpPr txBox="1"/>
            <p:nvPr/>
          </p:nvSpPr>
          <p:spPr>
            <a:xfrm>
              <a:off x="8003425" y="3312725"/>
              <a:ext cx="2523000" cy="4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</a:rPr>
                <a:t>Figure 23: Itch.io QR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Integration of Engine and Game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3195875" y="1357068"/>
            <a:ext cx="52770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Early porting process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Prioritized forest/maze scene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Emphasized Non-Euclidean aspect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Primarily tested engine performance and </a:t>
            </a:r>
            <a:r>
              <a:rPr lang="en-US" sz="1800">
                <a:solidFill>
                  <a:schemeClr val="dk1"/>
                </a:solidFill>
              </a:rPr>
              <a:t>feasibility</a:t>
            </a:r>
            <a:r>
              <a:rPr lang="en-US" sz="1800">
                <a:solidFill>
                  <a:schemeClr val="dk1"/>
                </a:solidFill>
              </a:rPr>
              <a:t> of tile map (creating and rendering)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Current issue: converting tile maps from the Unity prototype to custom tile map solution.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Existing conversions are time intensive (manual creation) or memory intensive (python scripting).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0600" y="1847669"/>
            <a:ext cx="3431549" cy="329125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/>
          <p:nvPr/>
        </p:nvSpPr>
        <p:spPr>
          <a:xfrm>
            <a:off x="8610600" y="5138925"/>
            <a:ext cx="3431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24: Forest/Maze on Non-Euclidean Engine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Project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Conclusions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Summary of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3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3349782" y="1412341"/>
            <a:ext cx="81663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Game Engine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Built up engine from scratch with the majority of functionality necessary for game development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Includes Input Handling, System Scheduling, Rendering Loop, Non-Euclidean Shaders, Tilemaps, etc.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Game Design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Design and iteration process was repeatedly undergone through the use of a Unity Prototype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Playtesting</a:t>
            </a:r>
            <a:r>
              <a:rPr lang="en-US" sz="1800">
                <a:solidFill>
                  <a:schemeClr val="dk1"/>
                </a:solidFill>
              </a:rPr>
              <a:t> to receive feedback on gameplay mechanics before </a:t>
            </a:r>
            <a:r>
              <a:rPr lang="en-US" sz="1800">
                <a:solidFill>
                  <a:schemeClr val="dk1"/>
                </a:solidFill>
              </a:rPr>
              <a:t>transitioning</a:t>
            </a:r>
            <a:r>
              <a:rPr lang="en-US" sz="1800">
                <a:solidFill>
                  <a:schemeClr val="dk1"/>
                </a:solidFill>
              </a:rPr>
              <a:t> to our engine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2" name="Google Shape;362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Future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3349782" y="1412341"/>
            <a:ext cx="81663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Polish Engine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Performance Optimization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Intuitive API Design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Improve </a:t>
            </a:r>
            <a:r>
              <a:rPr lang="en-US" sz="1800">
                <a:solidFill>
                  <a:schemeClr val="dk1"/>
                </a:solidFill>
              </a:rPr>
              <a:t>Non Euclidean Map Generation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Continue Integrating Unity Demo with Engine 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More Areas and Mechanics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Flesh out in-game story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Finish / Continue Non-Euclidean Shaders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Add other </a:t>
            </a:r>
            <a:r>
              <a:rPr lang="en-US" sz="1800">
                <a:solidFill>
                  <a:schemeClr val="dk1"/>
                </a:solidFill>
              </a:rPr>
              <a:t>tessellations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72" name="Google Shape;372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Demos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Non Euclidean Engine 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3302076" y="1135700"/>
            <a:ext cx="245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391" name="Google Shape;391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392" name="Google Shape;392;p36" title="Demo_Forest_Pres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7425" y="1448100"/>
            <a:ext cx="8082755" cy="45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3349782" y="1412341"/>
            <a:ext cx="816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1. Create our App in main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402" name="Google Shape;402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3495857" y="2988166"/>
            <a:ext cx="8166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2. Add the default plugins.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Give it a window and camera.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850" y="1858441"/>
            <a:ext cx="12954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8650" y="3900541"/>
            <a:ext cx="44672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/>
          <p:nvPr/>
        </p:nvSpPr>
        <p:spPr>
          <a:xfrm>
            <a:off x="2682275" y="0"/>
            <a:ext cx="9501300" cy="6847500"/>
          </a:xfrm>
          <a:prstGeom prst="rect">
            <a:avLst/>
          </a:prstGeom>
          <a:solidFill>
            <a:srgbClr val="FFFFFF">
              <a:alpha val="45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8813" y="1263050"/>
            <a:ext cx="5480374" cy="43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8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8"/>
          <p:cNvSpPr txBox="1"/>
          <p:nvPr/>
        </p:nvSpPr>
        <p:spPr>
          <a:xfrm>
            <a:off x="2747675" y="1864025"/>
            <a:ext cx="441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3. Add a texture manager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417" name="Google Shape;417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7235500" y="1864025"/>
            <a:ext cx="487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4. Create a system to load </a:t>
            </a:r>
            <a:r>
              <a:rPr lang="en-US" sz="1800">
                <a:solidFill>
                  <a:schemeClr val="dk1"/>
                </a:solidFill>
              </a:rPr>
              <a:t>textures</a:t>
            </a:r>
            <a:r>
              <a:rPr lang="en-US" sz="1800">
                <a:solidFill>
                  <a:schemeClr val="dk1"/>
                </a:solidFill>
              </a:rPr>
              <a:t> on startup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419" name="Google Shape;4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713" y="2338125"/>
            <a:ext cx="44196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9153" y="2338125"/>
            <a:ext cx="4875897" cy="33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3109472" y="1734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2862312" y="635200"/>
            <a:ext cx="556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5</a:t>
            </a:r>
            <a:r>
              <a:rPr lang="en-US" sz="1800">
                <a:solidFill>
                  <a:schemeClr val="dk1"/>
                </a:solidFill>
              </a:rPr>
              <a:t>. Create a system to add sprites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430" name="Google Shape;430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431" name="Google Shape;4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238" y="1062100"/>
            <a:ext cx="5565420" cy="38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9"/>
          <p:cNvPicPr preferRelativeResize="0"/>
          <p:nvPr/>
        </p:nvPicPr>
        <p:blipFill rotWithShape="1">
          <a:blip r:embed="rId5">
            <a:alphaModFix/>
          </a:blip>
          <a:srcRect b="0" l="0" r="0" t="38556"/>
          <a:stretch/>
        </p:blipFill>
        <p:spPr>
          <a:xfrm>
            <a:off x="3599075" y="5307220"/>
            <a:ext cx="8353425" cy="9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9"/>
          <p:cNvSpPr txBox="1"/>
          <p:nvPr/>
        </p:nvSpPr>
        <p:spPr>
          <a:xfrm>
            <a:off x="8427655" y="4880325"/>
            <a:ext cx="352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6. Add it to the App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2690625" y="100"/>
            <a:ext cx="9501300" cy="6858000"/>
          </a:xfrm>
          <a:prstGeom prst="rect">
            <a:avLst/>
          </a:prstGeom>
          <a:solidFill>
            <a:srgbClr val="FFFFFF">
              <a:alpha val="45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39" title="photo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375" y="1258775"/>
            <a:ext cx="5494775" cy="43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3187497" y="2598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0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0"/>
          <p:cNvSpPr txBox="1"/>
          <p:nvPr/>
        </p:nvSpPr>
        <p:spPr>
          <a:xfrm>
            <a:off x="5180213" y="1070488"/>
            <a:ext cx="441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7</a:t>
            </a:r>
            <a:r>
              <a:rPr lang="en-US" sz="1800">
                <a:solidFill>
                  <a:schemeClr val="dk1"/>
                </a:solidFill>
              </a:rPr>
              <a:t>. Create a custom component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445" name="Google Shape;445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4934788" y="2579288"/>
            <a:ext cx="49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8. Add it to the sprites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447" name="Google Shape;4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1863" y="1544588"/>
            <a:ext cx="13811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1137" y="3053388"/>
            <a:ext cx="4977772" cy="30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1"/>
          <p:cNvSpPr txBox="1"/>
          <p:nvPr/>
        </p:nvSpPr>
        <p:spPr>
          <a:xfrm>
            <a:off x="3109472" y="1734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1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5430130" y="4422100"/>
            <a:ext cx="352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10. Add it to the App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459" name="Google Shape;45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425" y="1396900"/>
            <a:ext cx="5760403" cy="22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1"/>
          <p:cNvSpPr txBox="1"/>
          <p:nvPr/>
        </p:nvSpPr>
        <p:spPr>
          <a:xfrm>
            <a:off x="4312475" y="979600"/>
            <a:ext cx="576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9. Create a system to move the sprites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461" name="Google Shape;46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5225" y="4998825"/>
            <a:ext cx="4374808" cy="7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349782" y="1412341"/>
            <a:ext cx="81663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aims to</a:t>
            </a:r>
            <a:r>
              <a:rPr b="1" lang="en-US" sz="1800">
                <a:solidFill>
                  <a:schemeClr val="dk1"/>
                </a:solidFill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0" lang="en-US" sz="1800" u="none" cap="none" strike="noStrike">
                <a:solidFill>
                  <a:schemeClr val="dk1"/>
                </a:solidFill>
              </a:rPr>
              <a:t>Create a Non-Euclidean 2-dimensional game/rendering engine 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0" lang="en-US" sz="1800" u="none" cap="none" strike="noStrike">
                <a:solidFill>
                  <a:schemeClr val="dk1"/>
                </a:solidFill>
              </a:rPr>
              <a:t>Design and develop a game to showcase the engine</a:t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788" y="3129881"/>
            <a:ext cx="7802275" cy="24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561327" y="5611125"/>
            <a:ext cx="543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1: Overview of Euclidean versus Non-Euclidean (Elliptical and Hyperbolic) Spaces.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3109472" y="1734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How to Use - Example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2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5074924" y="1119700"/>
            <a:ext cx="4642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RELEASE THE CYS</a:t>
            </a:r>
            <a:endParaRPr b="1" i="0" sz="3200" u="none" cap="none" strike="noStrike">
              <a:solidFill>
                <a:schemeClr val="dk1"/>
              </a:solidFill>
            </a:endParaRPr>
          </a:p>
        </p:txBody>
      </p:sp>
      <p:pic>
        <p:nvPicPr>
          <p:cNvPr id="472" name="Google Shape;472;p42" title="Engine_example (online-video-cutter.com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6075" y="1704700"/>
            <a:ext cx="7727731" cy="43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Euclidean</a:t>
            </a:r>
            <a:r>
              <a:rPr b="1" lang="en-US" sz="2400">
                <a:solidFill>
                  <a:srgbClr val="C90F2D"/>
                </a:solidFill>
              </a:rPr>
              <a:t> Unity 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484" name="Google Shape;484;p43" title="Lights Out - Unity Playtest Demo 1.5x Spe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5250" y="1192775"/>
            <a:ext cx="8745375" cy="49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Appendix</a:t>
            </a:r>
            <a:endParaRPr b="1" sz="4800">
              <a:solidFill>
                <a:schemeClr val="lt1"/>
              </a:solidFill>
            </a:endParaRPr>
          </a:p>
        </p:txBody>
      </p:sp>
      <p:sp>
        <p:nvSpPr>
          <p:cNvPr id="492" name="Google Shape;492;p44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High-Level Engine Operation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5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5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505" name="Google Shape;505;p45" title="System_Design.png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60122" l="1336" r="2500" t="-1761"/>
          <a:stretch/>
        </p:blipFill>
        <p:spPr>
          <a:xfrm>
            <a:off x="3195875" y="1130425"/>
            <a:ext cx="8166301" cy="503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Example ECS Architecture Figure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6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6" name="Google Shape;516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517" name="Google Shape;517;p46" title="Blank diagram - Page 2.png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525" y="1430300"/>
            <a:ext cx="6958999" cy="49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7"/>
          <p:cNvSpPr txBox="1"/>
          <p:nvPr/>
        </p:nvSpPr>
        <p:spPr>
          <a:xfrm>
            <a:off x="3349782" y="1412341"/>
            <a:ext cx="81663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Entity-Component-System Architecture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Core Functional Units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Graphics – UI and OpenGL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System Update/Processing Loop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EnTT – Entity-Component System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Toolchain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CMake Compilation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Static Library Linking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CTest Unit Testing with Catch2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External Libraries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Third Party Library Integration (e.g., EnTT, STB Image, and more)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23" name="Google Shape;523;p47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7"/>
          <p:cNvSpPr txBox="1"/>
          <p:nvPr/>
        </p:nvSpPr>
        <p:spPr>
          <a:xfrm>
            <a:off x="425900" y="5964825"/>
            <a:ext cx="226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7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8943472" y="4711225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Figure: Game Engine Repository Organization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0225" y="1257250"/>
            <a:ext cx="1442300" cy="33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8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Subcomponent  - Toolchain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8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8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8"/>
          <p:cNvSpPr txBox="1"/>
          <p:nvPr/>
        </p:nvSpPr>
        <p:spPr>
          <a:xfrm>
            <a:off x="3349782" y="1412341"/>
            <a:ext cx="81663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CMake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Compiles and Links Resources, Libraries, and Source Code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Allows for simple compilation and a scalable </a:t>
            </a:r>
            <a:r>
              <a:rPr lang="en-US" sz="1800">
                <a:solidFill>
                  <a:schemeClr val="dk1"/>
                </a:solidFill>
              </a:rPr>
              <a:t>repository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CTest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Unit Testing performed with Catch2 and CTest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Macro-heavy and intuitive testing framework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IMGui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GUI-based Library used as a developer editor for visually creating Texture Atlases, Animations, and Key Mappings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Intended as an accessible way to configure sprites and inputs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41" name="Google Shape;541;p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"/>
          <p:cNvSpPr txBox="1"/>
          <p:nvPr/>
        </p:nvSpPr>
        <p:spPr>
          <a:xfrm>
            <a:off x="3349774" y="1412350"/>
            <a:ext cx="64806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Implemented EnTT as our ECS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Provides an efficient backend for component storage querying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An ECS system requires of data structures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not common in many applications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EnTT is a well-known, open-source implementation provided by the </a:t>
            </a:r>
            <a:r>
              <a:rPr lang="en-US" sz="1800">
                <a:solidFill>
                  <a:schemeClr val="dk1"/>
                </a:solidFill>
              </a:rPr>
              <a:t>community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How Does it Work?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Entities store </a:t>
            </a:r>
            <a:r>
              <a:rPr lang="en-US" sz="1800">
                <a:solidFill>
                  <a:schemeClr val="dk1"/>
                </a:solidFill>
              </a:rPr>
              <a:t>unique</a:t>
            </a:r>
            <a:r>
              <a:rPr lang="en-US" sz="1800">
                <a:solidFill>
                  <a:schemeClr val="dk1"/>
                </a:solidFill>
              </a:rPr>
              <a:t> components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Users iterate over components </a:t>
            </a:r>
            <a:r>
              <a:rPr b="1" lang="en-US" sz="1800">
                <a:solidFill>
                  <a:schemeClr val="dk1"/>
                </a:solidFill>
              </a:rPr>
              <a:t>not</a:t>
            </a:r>
            <a:r>
              <a:rPr lang="en-US" sz="1800">
                <a:solidFill>
                  <a:schemeClr val="dk1"/>
                </a:solidFill>
              </a:rPr>
              <a:t> entities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Keeps functionality localized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47" name="Google Shape;547;p4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19714" r="20544" t="0"/>
          <a:stretch/>
        </p:blipFill>
        <p:spPr>
          <a:xfrm>
            <a:off x="8419350" y="1697338"/>
            <a:ext cx="3472074" cy="14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9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9"/>
          <p:cNvSpPr txBox="1"/>
          <p:nvPr/>
        </p:nvSpPr>
        <p:spPr>
          <a:xfrm>
            <a:off x="3195875" y="624700"/>
            <a:ext cx="87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Subcomponent  - Entity-Component-System (ECS)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9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553" name="Google Shape;553;p49"/>
          <p:cNvSpPr txBox="1"/>
          <p:nvPr/>
        </p:nvSpPr>
        <p:spPr>
          <a:xfrm>
            <a:off x="8987497" y="2911763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Figure: EnTT Library Logo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0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Design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0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0"/>
          <p:cNvSpPr txBox="1"/>
          <p:nvPr/>
        </p:nvSpPr>
        <p:spPr>
          <a:xfrm>
            <a:off x="3349782" y="1412341"/>
            <a:ext cx="81663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Spent the </a:t>
            </a:r>
            <a:r>
              <a:rPr lang="en-US" sz="1800">
                <a:solidFill>
                  <a:schemeClr val="dk1"/>
                </a:solidFill>
              </a:rPr>
              <a:t>initial</a:t>
            </a:r>
            <a:r>
              <a:rPr lang="en-US" sz="1800">
                <a:solidFill>
                  <a:schemeClr val="dk1"/>
                </a:solidFill>
              </a:rPr>
              <a:t> weeks ideating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Individual brainstorming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Fleshing out ideas into fuller game concepts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Met with the whole team to decide what idea was best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Chose Lights Out, an exploration game with farming and horror elements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Refined game concept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Listed potential game mechanics and their priority level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Developed a narrative background and character concepts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Decided on initial development tasks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64" name="Google Shape;564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1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1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1"/>
          <p:cNvSpPr txBox="1"/>
          <p:nvPr/>
        </p:nvSpPr>
        <p:spPr>
          <a:xfrm>
            <a:off x="3349782" y="1183741"/>
            <a:ext cx="8166300" cy="5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Core Functionality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Farming and Trading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Exploration and Foraging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Toolchain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Unity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Composition Focused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Github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Adjusted git.ignore and workflow to fit Unity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Necessary to handle the large amount of non-essential data unity creates at each run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Itch.io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Web host for our Unity prototype</a:t>
            </a:r>
            <a:endParaRPr sz="18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4" name="Google Shape;574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What do we mean by “Non-Euclidean”?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349778" y="1412350"/>
            <a:ext cx="5153700" cy="26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NOT</a:t>
            </a:r>
            <a:r>
              <a:rPr lang="en-US" sz="1800">
                <a:solidFill>
                  <a:schemeClr val="dk1"/>
                </a:solidFill>
              </a:rPr>
              <a:t> classic portals or disappearing rooms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We want to model Hyperbolic Space, which is modeled on a Hyperboloid and projected onto a 2-Dimensional disk.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758025" y="2799500"/>
            <a:ext cx="32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2: Common Non-Euclidean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style modeling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title="FakeNonEuclidea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9870" y="1086400"/>
            <a:ext cx="2970302" cy="167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title="Screenshot from 2025-04-19 12-27-2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17334" y="3493125"/>
            <a:ext cx="3528576" cy="17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8758025" y="5341174"/>
            <a:ext cx="32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4: Euclidean Square Tiling (left) vs a Hyperbolic Square Tiling (right)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256275" y="5341174"/>
            <a:ext cx="32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3: Projection of Hyperbolic Space on a 2-Dimensional Disk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7">
            <a:alphaModFix/>
          </a:blip>
          <a:srcRect b="14155" l="27968" r="29776" t="36400"/>
          <a:stretch/>
        </p:blipFill>
        <p:spPr>
          <a:xfrm>
            <a:off x="5782246" y="3626675"/>
            <a:ext cx="2423555" cy="15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2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Concept - Lights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2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2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2"/>
          <p:cNvSpPr txBox="1"/>
          <p:nvPr/>
        </p:nvSpPr>
        <p:spPr>
          <a:xfrm>
            <a:off x="3322950" y="1086400"/>
            <a:ext cx="82488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Exploration </a:t>
            </a:r>
            <a:r>
              <a:rPr lang="en-US" sz="1800">
                <a:solidFill>
                  <a:schemeClr val="dk1"/>
                </a:solidFill>
              </a:rPr>
              <a:t>Focused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Emphasize and draw attention to Non-Euclidean aspect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Plot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Visiting your grandfather’s farm after he goes missing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You must explore the forest to find him while avoiding monsters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Main Mechanics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Explore to find and unlock new seeds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Farm to increase seeds and buy tools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Place lanterns and traps to protect yourself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Interact with characters around the farm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85" name="Google Shape;585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6" name="Google Shape;586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3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Iterations of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3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3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597" name="Google Shape;597;p53"/>
          <p:cNvSpPr txBox="1"/>
          <p:nvPr/>
        </p:nvSpPr>
        <p:spPr>
          <a:xfrm>
            <a:off x="2938425" y="1086400"/>
            <a:ext cx="62223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Original Version: </a:t>
            </a:r>
            <a:endParaRPr sz="18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Multiple biomes and in-game puzzles planned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More developed interactions with NPCs and overall plot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Supplementary gameplay with crafting and fishing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-US" sz="1700">
                <a:solidFill>
                  <a:schemeClr val="dk1"/>
                </a:solidFill>
              </a:rPr>
              <a:t>Quest systems for player objectives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598" name="Google Shape;598;p53"/>
          <p:cNvPicPr preferRelativeResize="0"/>
          <p:nvPr/>
        </p:nvPicPr>
        <p:blipFill rotWithShape="1">
          <a:blip r:embed="rId4">
            <a:alphaModFix/>
          </a:blip>
          <a:srcRect b="0" l="0" r="9041" t="10546"/>
          <a:stretch/>
        </p:blipFill>
        <p:spPr>
          <a:xfrm>
            <a:off x="7891113" y="3887488"/>
            <a:ext cx="4048024" cy="23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3"/>
          <p:cNvPicPr preferRelativeResize="0"/>
          <p:nvPr/>
        </p:nvPicPr>
        <p:blipFill rotWithShape="1">
          <a:blip r:embed="rId5">
            <a:alphaModFix/>
          </a:blip>
          <a:srcRect b="4478" l="9456" r="12777" t="9728"/>
          <a:stretch/>
        </p:blipFill>
        <p:spPr>
          <a:xfrm>
            <a:off x="9352725" y="536825"/>
            <a:ext cx="2586400" cy="32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3"/>
          <p:cNvSpPr txBox="1"/>
          <p:nvPr/>
        </p:nvSpPr>
        <p:spPr>
          <a:xfrm>
            <a:off x="2938425" y="3630050"/>
            <a:ext cx="47805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Latest Design Iteration:	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Two Biomes: Farm and Forest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Added traps and increased enemy variety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Transitioned from a quest system to true exploration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4"/>
          <p:cNvSpPr/>
          <p:nvPr/>
        </p:nvSpPr>
        <p:spPr>
          <a:xfrm>
            <a:off x="9609055" y="-87198"/>
            <a:ext cx="2583000" cy="70323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4"/>
          <p:cNvSpPr txBox="1"/>
          <p:nvPr/>
        </p:nvSpPr>
        <p:spPr>
          <a:xfrm>
            <a:off x="539262" y="5037673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</a:rPr>
              <a:t>Math Background</a:t>
            </a:r>
            <a:endParaRPr/>
          </a:p>
        </p:txBody>
      </p:sp>
      <p:pic>
        <p:nvPicPr>
          <p:cNvPr id="608" name="Google Shape;6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4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5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5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Stereographic Projection Proof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5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620" name="Google Shape;620;p55"/>
          <p:cNvSpPr txBox="1"/>
          <p:nvPr/>
        </p:nvSpPr>
        <p:spPr>
          <a:xfrm>
            <a:off x="7964275" y="5112350"/>
            <a:ext cx="422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15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Example Vectors for Projection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55" title="Screenshot from 2025-05-03 15-57-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975" y="2244825"/>
            <a:ext cx="4114449" cy="286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0650" y="1086401"/>
            <a:ext cx="5444238" cy="57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6"/>
          <p:cNvSpPr txBox="1"/>
          <p:nvPr/>
        </p:nvSpPr>
        <p:spPr>
          <a:xfrm>
            <a:off x="2690500" y="1172050"/>
            <a:ext cx="5273700" cy="5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 rotation preserves both a distance(norm) and angle between points in the same space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Euclidean Space the norm is given by Pythagorean </a:t>
            </a:r>
            <a:r>
              <a:rPr lang="en-US" sz="1800">
                <a:solidFill>
                  <a:schemeClr val="dk1"/>
                </a:solidFill>
              </a:rPr>
              <a:t>Theorem</a:t>
            </a:r>
            <a:r>
              <a:rPr lang="en-US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standard rotation matrix in Euclidean Space is as follows: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8" name="Google Shape;628;p5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What is a Rotation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633" name="Google Shape;633;p56"/>
          <p:cNvSpPr txBox="1"/>
          <p:nvPr/>
        </p:nvSpPr>
        <p:spPr>
          <a:xfrm>
            <a:off x="7964025" y="5194325"/>
            <a:ext cx="422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X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Rotating a Point with a Standard Euclidean Rotation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250" y="1736738"/>
            <a:ext cx="38671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6"/>
          <p:cNvPicPr preferRelativeResize="0"/>
          <p:nvPr/>
        </p:nvPicPr>
        <p:blipFill rotWithShape="1">
          <a:blip r:embed="rId5">
            <a:alphaModFix/>
          </a:blip>
          <a:srcRect b="14138" l="21750" r="21902" t="17819"/>
          <a:stretch/>
        </p:blipFill>
        <p:spPr>
          <a:xfrm>
            <a:off x="4139150" y="3051525"/>
            <a:ext cx="2376400" cy="9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9050" y="4910825"/>
            <a:ext cx="30765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7"/>
          <p:cNvSpPr txBox="1"/>
          <p:nvPr/>
        </p:nvSpPr>
        <p:spPr>
          <a:xfrm>
            <a:off x="2690500" y="1172050"/>
            <a:ext cx="5273700" cy="5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2" name="Google Shape;642;p57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Hyperbolic Rotation Proof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7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647" name="Google Shape;647;p57"/>
          <p:cNvSpPr txBox="1"/>
          <p:nvPr/>
        </p:nvSpPr>
        <p:spPr>
          <a:xfrm>
            <a:off x="9642100" y="5418775"/>
            <a:ext cx="256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650" y="1172050"/>
            <a:ext cx="5459589" cy="51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3726" y="2414215"/>
            <a:ext cx="4078274" cy="202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C90F2D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8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58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Slide Graveyard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8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9"/>
          <p:cNvSpPr txBox="1"/>
          <p:nvPr/>
        </p:nvSpPr>
        <p:spPr>
          <a:xfrm>
            <a:off x="3349782" y="1412341"/>
            <a:ext cx="81663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Entity-Component-System Architecture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Core Functional Units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Graphics – UI and OpenGL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System Update/Processing Loop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EnTT – Entity-Component System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Toolchain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CMake Compilation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US" sz="1800">
                <a:solidFill>
                  <a:schemeClr val="dk1"/>
                </a:solidFill>
              </a:rPr>
              <a:t>Static Library Linking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CTest Unit Testing with Catch2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External Libraries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Third Party Library Integration (e.g., EnTT, STB Image, and more)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65" name="Google Shape;665;p59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59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Engine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9"/>
          <p:cNvSpPr txBox="1"/>
          <p:nvPr/>
        </p:nvSpPr>
        <p:spPr>
          <a:xfrm>
            <a:off x="425900" y="5964825"/>
            <a:ext cx="226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9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671" name="Google Shape;671;p59"/>
          <p:cNvSpPr txBox="1"/>
          <p:nvPr/>
        </p:nvSpPr>
        <p:spPr>
          <a:xfrm>
            <a:off x="8943472" y="4711225"/>
            <a:ext cx="23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</a:t>
            </a:r>
            <a:r>
              <a:rPr lang="en-US" sz="1300">
                <a:solidFill>
                  <a:schemeClr val="dk1"/>
                </a:solidFill>
              </a:rPr>
              <a:t>X</a:t>
            </a:r>
            <a:r>
              <a:rPr lang="en-US" sz="1300">
                <a:solidFill>
                  <a:schemeClr val="dk1"/>
                </a:solidFill>
              </a:rPr>
              <a:t>: Game Engine Repository Organization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0225" y="1257250"/>
            <a:ext cx="1442300" cy="33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0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6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Iterations of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6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0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0"/>
          <p:cNvSpPr txBox="1"/>
          <p:nvPr/>
        </p:nvSpPr>
        <p:spPr>
          <a:xfrm>
            <a:off x="3349782" y="1412341"/>
            <a:ext cx="8166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Brainstormed individual ideas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Brainstorming/ Fleshing out different ideas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83" name="Google Shape;683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6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Concept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1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1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1"/>
          <p:cNvSpPr txBox="1"/>
          <p:nvPr/>
        </p:nvSpPr>
        <p:spPr>
          <a:xfrm>
            <a:off x="3349782" y="1412341"/>
            <a:ext cx="81663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Bullet Points explaining our lights out game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Main Mechanics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Main style of game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Story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94" name="Google Shape;694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5" name="Google Shape;695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</a:t>
            </a:r>
            <a:r>
              <a:rPr b="1" lang="en-US" sz="2400">
                <a:solidFill>
                  <a:srgbClr val="C90F2D"/>
                </a:solidFill>
              </a:rPr>
              <a:t>Motivation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3349782" y="1412341"/>
            <a:ext cx="81663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Why This Project?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No </a:t>
            </a:r>
            <a:r>
              <a:rPr lang="en-US" sz="1800">
                <a:solidFill>
                  <a:schemeClr val="dk1"/>
                </a:solidFill>
              </a:rPr>
              <a:t>specific Non-Euclidean shader support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General-purpose engines limit access to shaders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Mainstream games are mostly set in a normal 3D space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Industry is lacking in Non-Euclidean world support!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We want to innovate through developing a custom game engine and video game.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2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6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Iterations of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62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2"/>
          <p:cNvSpPr txBox="1"/>
          <p:nvPr/>
        </p:nvSpPr>
        <p:spPr>
          <a:xfrm>
            <a:off x="3349782" y="1412341"/>
            <a:ext cx="81663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Slide about </a:t>
            </a:r>
            <a:r>
              <a:rPr lang="en-US" sz="1600">
                <a:solidFill>
                  <a:schemeClr val="dk1"/>
                </a:solidFill>
              </a:rPr>
              <a:t>initial</a:t>
            </a:r>
            <a:r>
              <a:rPr lang="en-US" sz="1600">
                <a:solidFill>
                  <a:schemeClr val="dk1"/>
                </a:solidFill>
              </a:rPr>
              <a:t> design of lights out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Talk </a:t>
            </a:r>
            <a:r>
              <a:rPr lang="en-US" sz="1600">
                <a:solidFill>
                  <a:schemeClr val="dk1"/>
                </a:solidFill>
              </a:rPr>
              <a:t>about</a:t>
            </a:r>
            <a:r>
              <a:rPr lang="en-US" sz="1600">
                <a:solidFill>
                  <a:schemeClr val="dk1"/>
                </a:solidFill>
              </a:rPr>
              <a:t> important changes that have been made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Mult biomes originally - been cut back (dropped blue light biome)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Transitioned the forest to more of a maze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Added traps - was not originally planned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Key Decisions - maybe combine this with the key decisions section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-US" sz="1600">
                <a:solidFill>
                  <a:schemeClr val="dk1"/>
                </a:solidFill>
              </a:rPr>
              <a:t>Decrease in scale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Issues - not able to completely port over to engine yet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Maybe include an initial </a:t>
            </a:r>
            <a:r>
              <a:rPr lang="en-US" sz="1600">
                <a:solidFill>
                  <a:schemeClr val="dk1"/>
                </a:solidFill>
              </a:rPr>
              <a:t>prototype</a:t>
            </a:r>
            <a:r>
              <a:rPr lang="en-US" sz="1600">
                <a:solidFill>
                  <a:schemeClr val="dk1"/>
                </a:solidFill>
              </a:rPr>
              <a:t>/ demo from end of semester 1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we can, but might not have the time to actually show it (would rather spend the time showing a sem 2 demo instead)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06" name="Google Shape;706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3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6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Mechanics - Farming/Trading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63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3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3"/>
          <p:cNvSpPr txBox="1"/>
          <p:nvPr/>
        </p:nvSpPr>
        <p:spPr>
          <a:xfrm>
            <a:off x="3349782" y="1412341"/>
            <a:ext cx="81663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Farming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Plant seeds to harvest them later for greater amounts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Random growth time within a predefined range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Seed type determines crop yields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Trading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Seeds are used as a form of currency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Trade seeds for useful effects like running faster</a:t>
            </a:r>
            <a:r>
              <a:rPr lang="en-US" sz="1800">
                <a:solidFill>
                  <a:schemeClr val="dk1"/>
                </a:solidFill>
              </a:rPr>
              <a:t> or better crop yields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NPCs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Provide helpful tips to progress the story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One is tradeable with and is essential for game progression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17" name="Google Shape;717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4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6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Design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Google Shape;72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4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4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64"/>
          <p:cNvSpPr txBox="1"/>
          <p:nvPr/>
        </p:nvSpPr>
        <p:spPr>
          <a:xfrm>
            <a:off x="3349782" y="1412341"/>
            <a:ext cx="81663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Spent the initial weeks ideating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Individual brainstorming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Fleshing out ideas into fuller game concepts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Met with the whole team to decide what idea was best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Chose Lights Out, an exploration game with farming and horror elements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Refined game concept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Listed potential game mechanics and their priority level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Developed a narrative background and character concepts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Decided on initial development tasks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28" name="Google Shape;728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5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Design</a:t>
            </a:r>
            <a:endParaRPr b="1" sz="2400">
              <a:solidFill>
                <a:srgbClr val="C90F2D"/>
              </a:solidFill>
            </a:endParaRPr>
          </a:p>
        </p:txBody>
      </p:sp>
      <p:pic>
        <p:nvPicPr>
          <p:cNvPr id="735" name="Google Shape;7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65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5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739" name="Google Shape;739;p65"/>
          <p:cNvPicPr preferRelativeResize="0"/>
          <p:nvPr/>
        </p:nvPicPr>
        <p:blipFill rotWithShape="1">
          <a:blip r:embed="rId4">
            <a:alphaModFix/>
          </a:blip>
          <a:srcRect b="0" l="0" r="9041" t="10546"/>
          <a:stretch/>
        </p:blipFill>
        <p:spPr>
          <a:xfrm>
            <a:off x="7998112" y="3767000"/>
            <a:ext cx="3968175" cy="23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5"/>
          <p:cNvPicPr preferRelativeResize="0"/>
          <p:nvPr/>
        </p:nvPicPr>
        <p:blipFill rotWithShape="1">
          <a:blip r:embed="rId5">
            <a:alphaModFix/>
          </a:blip>
          <a:srcRect b="4478" l="270" r="-269" t="9728"/>
          <a:stretch/>
        </p:blipFill>
        <p:spPr>
          <a:xfrm>
            <a:off x="8982450" y="470300"/>
            <a:ext cx="2877800" cy="28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65"/>
          <p:cNvSpPr txBox="1"/>
          <p:nvPr/>
        </p:nvSpPr>
        <p:spPr>
          <a:xfrm>
            <a:off x="3195875" y="1086400"/>
            <a:ext cx="60072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Iterative design process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Latest Iteration:	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Reduced Scope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Two Areas: Farm and Forest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Added traps and increased enemy variety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Transitioned from a quest system to true exploration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42" name="Google Shape;742;p65"/>
          <p:cNvSpPr txBox="1"/>
          <p:nvPr/>
        </p:nvSpPr>
        <p:spPr>
          <a:xfrm>
            <a:off x="8982449" y="3305300"/>
            <a:ext cx="287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10: Farm Scene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65"/>
          <p:cNvSpPr txBox="1"/>
          <p:nvPr/>
        </p:nvSpPr>
        <p:spPr>
          <a:xfrm>
            <a:off x="7998103" y="6093525"/>
            <a:ext cx="396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11: Forest Scene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66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Playtest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0" name="Google Shape;75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66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6"/>
          <p:cNvSpPr txBox="1"/>
          <p:nvPr/>
        </p:nvSpPr>
        <p:spPr>
          <a:xfrm>
            <a:off x="3195875" y="1201917"/>
            <a:ext cx="85785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Implementation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Itch.io build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General guide document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Google Feedback survey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3" name="Google Shape;753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754" name="Google Shape;754;p66"/>
          <p:cNvSpPr txBox="1"/>
          <p:nvPr/>
        </p:nvSpPr>
        <p:spPr>
          <a:xfrm>
            <a:off x="3195875" y="2945575"/>
            <a:ext cx="4303200" cy="29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Pros/Likes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Plant harvesting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Equipment boosts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 depth</a:t>
            </a:r>
            <a:r>
              <a:rPr lang="en-US" sz="1800">
                <a:solidFill>
                  <a:schemeClr val="dk1"/>
                </a:solidFill>
              </a:rPr>
              <a:t> but not long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5" name="Google Shape;755;p66"/>
          <p:cNvSpPr txBox="1"/>
          <p:nvPr/>
        </p:nvSpPr>
        <p:spPr>
          <a:xfrm>
            <a:off x="6966300" y="2945575"/>
            <a:ext cx="48081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Bugs/suggestions</a:t>
            </a:r>
            <a:endParaRPr b="1" sz="18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Plant permanence is finicky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Add visual indicator for trades (currently use audible indicators)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Separate pick up and plant buttons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Better NPC dialogue about game objectives/goals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Improve </a:t>
            </a:r>
            <a:r>
              <a:rPr lang="en-US" sz="1700">
                <a:solidFill>
                  <a:schemeClr val="dk1"/>
                </a:solidFill>
              </a:rPr>
              <a:t>enemies</a:t>
            </a:r>
            <a:r>
              <a:rPr lang="en-US" sz="1700">
                <a:solidFill>
                  <a:schemeClr val="dk1"/>
                </a:solidFill>
              </a:rPr>
              <a:t> (</a:t>
            </a:r>
            <a:r>
              <a:rPr lang="en-US" sz="1700">
                <a:solidFill>
                  <a:schemeClr val="dk1"/>
                </a:solidFill>
              </a:rPr>
              <a:t>variety</a:t>
            </a:r>
            <a:r>
              <a:rPr lang="en-US" sz="1700">
                <a:solidFill>
                  <a:schemeClr val="dk1"/>
                </a:solidFill>
              </a:rPr>
              <a:t>/spawn location)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/>
          <p:nvPr/>
        </p:nvSpPr>
        <p:spPr>
          <a:xfrm>
            <a:off x="9609050" y="100"/>
            <a:ext cx="2583000" cy="68580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97237" y="4855398"/>
            <a:ext cx="810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Project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3349778" y="1412350"/>
            <a:ext cx="47622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Game Engine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Render Non-Euclidean geometry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Run at &gt;30 Frames per second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Target personal (low-end) laptops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Provide intuitive API for external game development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Game Design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Interesting game mechanics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Smooth gameplay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Runs on engine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8325" y="3397403"/>
            <a:ext cx="22764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000" y="805225"/>
            <a:ext cx="3855149" cy="21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7889075" y="2973750"/>
            <a:ext cx="385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5: Screenshot from Hyperbolica.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304125" y="5673875"/>
            <a:ext cx="302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6: Hollow Knight visual, known for its incredible game design.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Related 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</a:t>
            </a: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3349775" y="1412350"/>
            <a:ext cx="52077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HyperRogue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Turn-based world in hyperbolic geometry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Made for research purposes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Hyperbolica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Open world game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Puzzles, games, and quests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Unity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Popular game engine 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Only has Euclidean based geometry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7525" y="1810751"/>
            <a:ext cx="3236525" cy="32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8554125" y="5047250"/>
            <a:ext cx="32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7: HyperRogue render with projection warping.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-28275" y="0"/>
            <a:ext cx="2718900" cy="68580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Game Concept – Lights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237250" y="5574047"/>
            <a:ext cx="245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Project Overview</a:t>
            </a:r>
            <a:endParaRPr sz="1200">
              <a:solidFill>
                <a:srgbClr val="EBBA6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3322950" y="1086400"/>
            <a:ext cx="56595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Exploration </a:t>
            </a:r>
            <a:r>
              <a:rPr lang="en-US" sz="1800">
                <a:solidFill>
                  <a:schemeClr val="dk1"/>
                </a:solidFill>
              </a:rPr>
              <a:t>Focused (2 Areas)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Emphasize Non-Euclidean warping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Plot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Visiting missing grandfather’s farm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Avoid monsters while trying to find him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INDUSTRY REVIEW PANEL   |   </a:t>
            </a:r>
            <a:fld id="{00000000-1234-1234-1234-123412341234}" type="slidenum">
              <a:rPr lang="en-US">
                <a:solidFill>
                  <a:srgbClr val="C90F2D"/>
                </a:solidFill>
              </a:rPr>
              <a:t>‹#›</a:t>
            </a:fld>
            <a:endParaRPr>
              <a:solidFill>
                <a:srgbClr val="C90F2D"/>
              </a:solidFill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9041" t="10546"/>
          <a:stretch/>
        </p:blipFill>
        <p:spPr>
          <a:xfrm>
            <a:off x="7892087" y="3700053"/>
            <a:ext cx="3968175" cy="23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5">
            <a:alphaModFix/>
          </a:blip>
          <a:srcRect b="4478" l="270" r="-269" t="9728"/>
          <a:stretch/>
        </p:blipFill>
        <p:spPr>
          <a:xfrm>
            <a:off x="8982450" y="470300"/>
            <a:ext cx="2877800" cy="28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8982449" y="3305300"/>
            <a:ext cx="287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8: Farm Scene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7892078" y="6026579"/>
            <a:ext cx="396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Figure 9: Forest Scene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3322950" y="3286800"/>
            <a:ext cx="46314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Main Mechanics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Exploration &amp; Discovery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Farming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Lantern &amp; Trap Placement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NPC interaction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