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3.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4.xml" ContentType="application/vnd.openxmlformats-officedocument.presentationml.comments+xml"/>
  <Override PartName="/ppt/notesSlides/notesSlide29.xml" ContentType="application/vnd.openxmlformats-officedocument.presentationml.notesSlide+xml"/>
  <Override PartName="/ppt/comments/comment5.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6.xml" ContentType="application/vnd.openxmlformats-officedocument.presentationml.comment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747775"/>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jvRFiK9yKIR6Yo9NlO5jzu6iDWq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sman Grinnell" initials="" lastIdx="6" clrIdx="0"/>
  <p:cmAuthor id="1" name="Cory Roth"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F4B29D-9018-453D-9F2C-A4CA4B1A0340}">
  <a:tblStyle styleId="{09F4B29D-9018-453D-9F2C-A4CA4B1A03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288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2-04T22:44:14.708" idx="1">
    <p:pos x="339" y="2287"/>
    <p:text>Make sure this is current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JnNxzQ"/>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12-03T21:41:05.085" idx="2">
    <p:pos x="2110" y="889"/>
    <p:text>Unity Testing Framework, Google/Catch2 C++ Unit tests, profiling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l32AnM"/>
      </p:ext>
    </p:extLst>
  </p:cm>
  <p:cm authorId="0" dt="2024-12-03T18:08:42.503" idx="3">
    <p:pos x="2110" y="889"/>
    <p:text>Main loop is going to be Development -&gt; Testing for correctness -&gt; Profiling + Optimization</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l32AnQ"/>
      </p:ext>
    </p:extLst>
  </p:cm>
  <p:cm authorId="0" dt="2024-12-03T21:41:05.085" idx="4">
    <p:pos x="2110" y="889"/>
    <p:text>Specific tools - Google Test &amp; Mock, Unity Test Framework, maybe valgrind or other profilers</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m_TJpI"/>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11-18T21:58:45.655" idx="1">
    <p:pos x="6000" y="0"/>
    <p:text>Todo fill out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dCKzo"/>
      </p:ext>
    </p:extLst>
  </p:cm>
  <p:cm authorId="1" dt="2024-11-18T23:44:19.278" idx="2">
    <p:pos x="2013" y="859"/>
    <p:text>Todo, Rest of presentation has 18 font, this has 14, setting it to 18 makes it look bad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mkXxE"/>
      </p:ext>
    </p:extLst>
  </p:cm>
  <p:cm authorId="1" dt="2024-11-18T23:44:19.278" idx="3">
    <p:pos x="2013" y="859"/>
    <p:text>Make this table less white space</p:text>
    <p:extLst>
      <p:ext uri="{C676402C-5697-4E1C-873F-D02D1690AC5C}">
        <p15:threadingInfo xmlns:p15="http://schemas.microsoft.com/office/powerpoint/2012/main" timeZoneBias="0">
          <p15:parentCm authorId="1"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mkXxI"/>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11-18T22:47:04.420" idx="4">
    <p:pos x="6000" y="0"/>
    <p:text>Video of Demo 30sec-1min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kSfy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12-09T22:43:21.106" idx="5">
    <p:pos x="6000" y="0"/>
    <p:text>Whatever is needed to be demod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kSfys"/>
      </p:ext>
    </p:extLst>
  </p:cm>
  <p:cm authorId="0" dt="2024-12-09T22:43:21.106" idx="5">
    <p:pos x="6000" y="0"/>
    <p:text>@jsdeaton@iastate.edu Hyperbolic Shader</p:text>
    <p:extLst>
      <p:ext uri="{C676402C-5697-4E1C-873F-D02D1690AC5C}">
        <p15:threadingInfo xmlns:p15="http://schemas.microsoft.com/office/powerpoint/2012/main" timeZoneBias="0">
          <p15:parentCm authorId="1" idx="5"/>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sD5Cxs"/>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4-11-18T22:26:27.388" idx="6">
    <p:pos x="6000" y="0"/>
    <p:text>Do we want to redo our Detailed Design?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Se8Q4"/>
      </p:ext>
    </p:extLst>
  </p:cm>
  <p:cm authorId="1" dt="2024-11-18T22:26:27.388" idx="7">
    <p:pos x="6000" y="0"/>
    <p:text>and make it a better drawing?</p:text>
    <p:extLst>
      <p:ext uri="{C676402C-5697-4E1C-873F-D02D1690AC5C}">
        <p15:threadingInfo xmlns:p15="http://schemas.microsoft.com/office/powerpoint/2012/main" timeZoneBias="0">
          <p15:parentCm authorId="1" idx="6"/>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Y9dCK0Q"/>
      </p:ext>
    </p:extLst>
  </p:cm>
  <p:cm authorId="0" dt="2024-11-25T23:58:00.797" idx="6">
    <p:pos x="-1389" y="1026"/>
    <p:text>Need to reword to be more sense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FZpgr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feff6d038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feff6d038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Everyone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 captions for each of the images</a:t>
            </a:r>
            <a:endParaRPr/>
          </a:p>
        </p:txBody>
      </p:sp>
      <p:sp>
        <p:nvSpPr>
          <p:cNvPr id="87" name="Google Shape;87;g2feff6d038c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1440ba0d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Taz - Elaborate on the images</a:t>
            </a:r>
            <a:endParaRPr/>
          </a:p>
        </p:txBody>
      </p:sp>
      <p:sp>
        <p:nvSpPr>
          <p:cNvPr id="200" name="Google Shape;200;g31440ba0d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1440ba0d61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Lincoln</a:t>
            </a:r>
            <a:endParaRPr/>
          </a:p>
        </p:txBody>
      </p:sp>
      <p:sp>
        <p:nvSpPr>
          <p:cNvPr id="214" name="Google Shape;214;g31440ba0d6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1440ba0d61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Lincoln </a:t>
            </a:r>
            <a:endParaRPr/>
          </a:p>
        </p:txBody>
      </p:sp>
      <p:sp>
        <p:nvSpPr>
          <p:cNvPr id="230" name="Google Shape;230;g31440ba0d61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1646db8222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Lincoln</a:t>
            </a:r>
            <a:endParaRPr/>
          </a:p>
        </p:txBody>
      </p:sp>
      <p:sp>
        <p:nvSpPr>
          <p:cNvPr id="242" name="Google Shape;242;g31646db8222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1440ba0d61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Lincoln</a:t>
            </a:r>
            <a:endParaRPr/>
          </a:p>
        </p:txBody>
      </p:sp>
      <p:sp>
        <p:nvSpPr>
          <p:cNvPr id="254" name="Google Shape;254;g31440ba0d6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1440ba0d61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264" name="Google Shape;264;g31440ba0d61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1646db822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275" name="Google Shape;275;g31646db8222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1646db8222_2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1646db8222_2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31646db8222_2_1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1440ba0d6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296" name="Google Shape;296;g31440ba0d6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1cb5f5e609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Ben</a:t>
            </a:r>
            <a:endParaRPr/>
          </a:p>
        </p:txBody>
      </p:sp>
      <p:sp>
        <p:nvSpPr>
          <p:cNvPr id="389" name="Google Shape;389;g31cb5f5e609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eff6d038c_1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Taz</a:t>
            </a:r>
            <a:endParaRPr/>
          </a:p>
        </p:txBody>
      </p:sp>
      <p:sp>
        <p:nvSpPr>
          <p:cNvPr id="96" name="Google Shape;96;g2feff6d038c_1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1440ba0d61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Spencer</a:t>
            </a:r>
            <a:endParaRPr/>
          </a:p>
        </p:txBody>
      </p:sp>
      <p:sp>
        <p:nvSpPr>
          <p:cNvPr id="401" name="Google Shape;401;g31440ba0d61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1440ba0d61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Spencer</a:t>
            </a:r>
            <a:endParaRPr/>
          </a:p>
        </p:txBody>
      </p:sp>
      <p:sp>
        <p:nvSpPr>
          <p:cNvPr id="412" name="Google Shape;412;g31440ba0d61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1440ba0d61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Spencer</a:t>
            </a:r>
            <a:endParaRPr/>
          </a:p>
        </p:txBody>
      </p:sp>
      <p:sp>
        <p:nvSpPr>
          <p:cNvPr id="422" name="Google Shape;422;g31440ba0d61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1646db822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Ben</a:t>
            </a:r>
            <a:endParaRPr/>
          </a:p>
        </p:txBody>
      </p:sp>
      <p:sp>
        <p:nvSpPr>
          <p:cNvPr id="434" name="Google Shape;434;g31646db822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1646db8222_2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31646db8222_2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31646db8222_2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1440ba0d61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Spencer - Game Design Part</a:t>
            </a:r>
            <a:endParaRPr/>
          </a:p>
          <a:p>
            <a:pPr marL="0" lvl="0" indent="0" algn="l" rtl="0">
              <a:lnSpc>
                <a:spcPct val="100000"/>
              </a:lnSpc>
              <a:spcBef>
                <a:spcPts val="0"/>
              </a:spcBef>
              <a:spcAft>
                <a:spcPts val="0"/>
              </a:spcAft>
              <a:buSzPts val="1400"/>
              <a:buNone/>
            </a:pPr>
            <a:r>
              <a:rPr lang="en-US"/>
              <a:t>Ben - Render Engine part</a:t>
            </a:r>
            <a:endParaRPr/>
          </a:p>
        </p:txBody>
      </p:sp>
      <p:sp>
        <p:nvSpPr>
          <p:cNvPr id="455" name="Google Shape;455;g31440ba0d61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1440ba0d61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Cory</a:t>
            </a:r>
            <a:endParaRPr/>
          </a:p>
        </p:txBody>
      </p:sp>
      <p:sp>
        <p:nvSpPr>
          <p:cNvPr id="465" name="Google Shape;465;g31440ba0d61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1440ba0d61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Cory</a:t>
            </a:r>
            <a:endParaRPr/>
          </a:p>
        </p:txBody>
      </p:sp>
      <p:sp>
        <p:nvSpPr>
          <p:cNvPr id="475" name="Google Shape;475;g31440ba0d61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1646db8222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31646db8222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1646db8222_1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 - Shader Demo + explanation + challenges</a:t>
            </a:r>
            <a:endParaRPr/>
          </a:p>
        </p:txBody>
      </p:sp>
      <p:sp>
        <p:nvSpPr>
          <p:cNvPr id="499" name="Google Shape;499;g31646db8222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eff6d038c_1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Taz</a:t>
            </a:r>
            <a:endParaRPr/>
          </a:p>
        </p:txBody>
      </p:sp>
      <p:sp>
        <p:nvSpPr>
          <p:cNvPr id="109" name="Google Shape;109;g2feff6d038c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20f8e20844_1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320f8e20844_1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320f8e20844_1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1b2e38c0db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527" name="Google Shape;527;g31b2e38c0db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20f8e20844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539" name="Google Shape;539;g320f8e2084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1b2e38c0d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550" name="Google Shape;550;g31b2e38c0d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feff6d038c_1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Tasman</a:t>
            </a:r>
            <a:endParaRPr/>
          </a:p>
        </p:txBody>
      </p:sp>
      <p:sp>
        <p:nvSpPr>
          <p:cNvPr id="561" name="Google Shape;561;g2feff6d038c_1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fa6ed3c9b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2fa6ed3c9b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1440ba0d61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1440ba0d61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1646db8222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g31646db8222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16e47f4c00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g316e47f4c00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173aa90c0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3173aa90c0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Taz</a:t>
            </a:r>
            <a:endParaRPr/>
          </a:p>
        </p:txBody>
      </p:sp>
      <p:sp>
        <p:nvSpPr>
          <p:cNvPr id="124" name="Google Shape;124;g3173aa90c0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1f0388deaf_6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616" name="Google Shape;616;g31f0388deaf_6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1cb5f5e609_1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Ben</a:t>
            </a:r>
            <a:endParaRPr/>
          </a:p>
        </p:txBody>
      </p:sp>
      <p:sp>
        <p:nvSpPr>
          <p:cNvPr id="662" name="Google Shape;662;g31cb5f5e609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1f0388deaf_6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675" name="Google Shape;675;g31f0388deaf_6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1cb5f5e609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721" name="Google Shape;721;g31cb5f5e609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1f0388deaf_2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Zach</a:t>
            </a:r>
            <a:endParaRPr/>
          </a:p>
        </p:txBody>
      </p:sp>
      <p:sp>
        <p:nvSpPr>
          <p:cNvPr id="809" name="Google Shape;809;g31f0388deaf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1cae0cfa89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Cory</a:t>
            </a:r>
            <a:endParaRPr/>
          </a:p>
        </p:txBody>
      </p:sp>
      <p:sp>
        <p:nvSpPr>
          <p:cNvPr id="820" name="Google Shape;820;g31cae0cfa89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1440ba0d61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Ben</a:t>
            </a:r>
            <a:endParaRPr/>
          </a:p>
        </p:txBody>
      </p:sp>
      <p:sp>
        <p:nvSpPr>
          <p:cNvPr id="832" name="Google Shape;832;g31440ba0d6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1" name="Google Shape;8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173aa90c0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173aa90c04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3173aa90c04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1821b0956e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Josh</a:t>
            </a:r>
            <a:endParaRPr/>
          </a:p>
        </p:txBody>
      </p:sp>
      <p:sp>
        <p:nvSpPr>
          <p:cNvPr id="141" name="Google Shape;141;g31821b0956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1646db8222_3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Josh</a:t>
            </a:r>
            <a:endParaRPr/>
          </a:p>
        </p:txBody>
      </p:sp>
      <p:sp>
        <p:nvSpPr>
          <p:cNvPr id="158" name="Google Shape;158;g31646db8222_3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1821b0956e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Josh</a:t>
            </a:r>
            <a:endParaRPr/>
          </a:p>
        </p:txBody>
      </p:sp>
      <p:sp>
        <p:nvSpPr>
          <p:cNvPr id="172" name="Google Shape;172;g31821b0956e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1646db8222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31646db8222_2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31646db8222_2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hyperlink" Target="http://www.youtube.com/watch?v=5ZegisDkPb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drive.google.com/file/d/10ANDEC4I58CDfHgGA0cCuLmWqt_VuQGk/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25.jpg"/><Relationship Id="rId4" Type="http://schemas.openxmlformats.org/officeDocument/2006/relationships/hyperlink" Target="http://drive.google.com/file/d/1mXkRSJQ74A31-xc0asLY5dfw1K2WsxFO/view"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drive.google.com/file/d/1SNETS1uvQu9Cs-ou0gvKMvn-MVpQvbQY/view"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88"/>
        <p:cNvGrpSpPr/>
        <p:nvPr/>
      </p:nvGrpSpPr>
      <p:grpSpPr>
        <a:xfrm>
          <a:off x="0" y="0"/>
          <a:ext cx="0" cy="0"/>
          <a:chOff x="0" y="0"/>
          <a:chExt cx="0" cy="0"/>
        </a:xfrm>
      </p:grpSpPr>
      <p:sp>
        <p:nvSpPr>
          <p:cNvPr id="89" name="Google Shape;89;g2feff6d038c_1_0"/>
          <p:cNvSpPr/>
          <p:nvPr/>
        </p:nvSpPr>
        <p:spPr>
          <a:xfrm>
            <a:off x="9609050" y="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g2feff6d038c_1_0"/>
          <p:cNvSpPr txBox="1"/>
          <p:nvPr/>
        </p:nvSpPr>
        <p:spPr>
          <a:xfrm>
            <a:off x="539262" y="4472354"/>
            <a:ext cx="81006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a:solidFill>
                  <a:schemeClr val="lt1"/>
                </a:solidFill>
              </a:rPr>
              <a:t>Faculty Presentation</a:t>
            </a:r>
            <a:endParaRPr sz="4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Non-Euclidean Game - Lights Out</a:t>
            </a:r>
            <a:endParaRPr sz="2200" b="1" i="0" u="none" strike="noStrike" cap="none">
              <a:solidFill>
                <a:schemeClr val="lt1"/>
              </a:solidFill>
              <a:latin typeface="Arial"/>
              <a:ea typeface="Arial"/>
              <a:cs typeface="Arial"/>
              <a:sym typeface="Arial"/>
            </a:endParaRPr>
          </a:p>
        </p:txBody>
      </p:sp>
      <p:sp>
        <p:nvSpPr>
          <p:cNvPr id="91" name="Google Shape;91;g2feff6d038c_1_0"/>
          <p:cNvSpPr txBox="1"/>
          <p:nvPr/>
        </p:nvSpPr>
        <p:spPr>
          <a:xfrm>
            <a:off x="9746472" y="5884200"/>
            <a:ext cx="1930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2200" b="0" i="0" u="none" strike="noStrike" cap="none">
              <a:solidFill>
                <a:srgbClr val="000000"/>
              </a:solidFill>
              <a:latin typeface="Arial"/>
              <a:ea typeface="Arial"/>
              <a:cs typeface="Arial"/>
              <a:sym typeface="Arial"/>
            </a:endParaRPr>
          </a:p>
        </p:txBody>
      </p:sp>
      <p:pic>
        <p:nvPicPr>
          <p:cNvPr id="92" name="Google Shape;92;g2feff6d038c_1_0"/>
          <p:cNvPicPr preferRelativeResize="0"/>
          <p:nvPr/>
        </p:nvPicPr>
        <p:blipFill rotWithShape="1">
          <a:blip r:embed="rId3">
            <a:alphaModFix/>
          </a:blip>
          <a:srcRect/>
          <a:stretch/>
        </p:blipFill>
        <p:spPr>
          <a:xfrm>
            <a:off x="497222" y="635784"/>
            <a:ext cx="3951906" cy="632112"/>
          </a:xfrm>
          <a:prstGeom prst="rect">
            <a:avLst/>
          </a:prstGeom>
          <a:noFill/>
          <a:ln>
            <a:noFill/>
          </a:ln>
        </p:spPr>
      </p:pic>
      <p:sp>
        <p:nvSpPr>
          <p:cNvPr id="93" name="Google Shape;93;g2feff6d038c_1_0"/>
          <p:cNvSpPr txBox="1"/>
          <p:nvPr/>
        </p:nvSpPr>
        <p:spPr>
          <a:xfrm>
            <a:off x="539262" y="5760551"/>
            <a:ext cx="8100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BBA69"/>
                </a:solidFill>
                <a:latin typeface="Arial"/>
                <a:ea typeface="Arial"/>
                <a:cs typeface="Arial"/>
                <a:sym typeface="Arial"/>
              </a:rPr>
              <a:t>Project Members: Tasman Grinnell, Ben Johnson, Josh Deaton</a:t>
            </a:r>
            <a:endParaRPr sz="1400" b="1" i="0" u="none" strike="noStrike" cap="none">
              <a:solidFill>
                <a:srgbClr val="EBBA6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BBA69"/>
                </a:solidFill>
                <a:latin typeface="Arial"/>
                <a:ea typeface="Arial"/>
                <a:cs typeface="Arial"/>
                <a:sym typeface="Arial"/>
              </a:rPr>
              <a:t>Cory Roth, Zach Rapoza, Spencer Thiele, Lincoln Kness</a:t>
            </a:r>
            <a:endParaRPr sz="1400" b="1" i="0" u="none" strike="noStrike" cap="none">
              <a:solidFill>
                <a:srgbClr val="EBBA6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BBA69"/>
                </a:solidFill>
                <a:latin typeface="Arial"/>
                <a:ea typeface="Arial"/>
                <a:cs typeface="Arial"/>
                <a:sym typeface="Arial"/>
              </a:rPr>
              <a:t>Advisor: Dr. Joseph Zambreno</a:t>
            </a:r>
            <a:endParaRPr sz="1400" b="1" i="0" u="none" strike="noStrike" cap="none">
              <a:solidFill>
                <a:srgbClr val="EBBA6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BBA69"/>
                </a:solidFill>
                <a:latin typeface="Arial"/>
                <a:ea typeface="Arial"/>
                <a:cs typeface="Arial"/>
                <a:sym typeface="Arial"/>
              </a:rPr>
              <a:t>Client: Josh Deaton</a:t>
            </a:r>
            <a:endParaRPr sz="1400" b="1" i="0" u="none" strike="noStrike" cap="none">
              <a:solidFill>
                <a:srgbClr val="EBBA69"/>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1440ba0d61_0_0"/>
          <p:cNvSpPr/>
          <p:nvPr/>
        </p:nvSpPr>
        <p:spPr>
          <a:xfrm>
            <a:off x="-28281" y="-87198"/>
            <a:ext cx="2718900" cy="70323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g31440ba0d61_0_0"/>
          <p:cNvSpPr txBox="1"/>
          <p:nvPr/>
        </p:nvSpPr>
        <p:spPr>
          <a:xfrm>
            <a:off x="5359746"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 </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10</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4" name="Google Shape;204;g31440ba0d61_0_0"/>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Functional Requirements</a:t>
            </a:r>
            <a:endParaRPr sz="1400" b="0" i="0" u="none" strike="noStrike" cap="none">
              <a:solidFill>
                <a:srgbClr val="000000"/>
              </a:solidFill>
              <a:latin typeface="Arial"/>
              <a:ea typeface="Arial"/>
              <a:cs typeface="Arial"/>
              <a:sym typeface="Arial"/>
            </a:endParaRPr>
          </a:p>
        </p:txBody>
      </p:sp>
      <p:sp>
        <p:nvSpPr>
          <p:cNvPr id="205" name="Google Shape;205;g31440ba0d61_0_0"/>
          <p:cNvSpPr txBox="1"/>
          <p:nvPr/>
        </p:nvSpPr>
        <p:spPr>
          <a:xfrm>
            <a:off x="3349775" y="1412175"/>
            <a:ext cx="6708000" cy="40266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solidFill>
                  <a:schemeClr val="dk1"/>
                </a:solidFill>
              </a:rPr>
              <a:t>Render Engine</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Renders Non-Euclidean geometry</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Run at 30 fps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Must be usable on personal laptop</a:t>
            </a:r>
            <a:endParaRPr sz="1800" b="1">
              <a:solidFill>
                <a:schemeClr val="dk1"/>
              </a:solidFill>
            </a:endParaRPr>
          </a:p>
          <a:p>
            <a:pPr marL="0" marR="0" lvl="0" indent="0" algn="l" rtl="0">
              <a:lnSpc>
                <a:spcPct val="165000"/>
              </a:lnSpc>
              <a:spcBef>
                <a:spcPts val="0"/>
              </a:spcBef>
              <a:spcAft>
                <a:spcPts val="0"/>
              </a:spcAft>
              <a:buNone/>
            </a:pPr>
            <a:r>
              <a:rPr lang="en-US" sz="1800" b="1">
                <a:solidFill>
                  <a:schemeClr val="dk1"/>
                </a:solidFill>
              </a:rPr>
              <a:t>Game Design</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Interesting game mechanics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Smooth gameplay</a:t>
            </a:r>
            <a:endParaRPr sz="1800">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Runs on engine</a:t>
            </a:r>
            <a:endParaRPr sz="1800">
              <a:solidFill>
                <a:schemeClr val="dk1"/>
              </a:solidFill>
            </a:endParaRPr>
          </a:p>
          <a:p>
            <a:pPr marL="0" marR="0" lvl="0" indent="0" algn="l" rtl="0">
              <a:lnSpc>
                <a:spcPct val="165000"/>
              </a:lnSpc>
              <a:spcBef>
                <a:spcPts val="0"/>
              </a:spcBef>
              <a:spcAft>
                <a:spcPts val="0"/>
              </a:spcAft>
              <a:buNone/>
            </a:pPr>
            <a:endParaRPr sz="1800" b="1">
              <a:solidFill>
                <a:schemeClr val="dk1"/>
              </a:solidFill>
            </a:endParaRPr>
          </a:p>
        </p:txBody>
      </p:sp>
      <p:pic>
        <p:nvPicPr>
          <p:cNvPr id="206" name="Google Shape;206;g31440ba0d61_0_0"/>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207" name="Google Shape;207;g31440ba0d61_0_0"/>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208" name="Google Shape;208;g31440ba0d61_0_0"/>
          <p:cNvPicPr preferRelativeResize="0"/>
          <p:nvPr/>
        </p:nvPicPr>
        <p:blipFill>
          <a:blip r:embed="rId4">
            <a:alphaModFix/>
          </a:blip>
          <a:stretch>
            <a:fillRect/>
          </a:stretch>
        </p:blipFill>
        <p:spPr>
          <a:xfrm>
            <a:off x="8678325" y="3397403"/>
            <a:ext cx="2276475" cy="2276475"/>
          </a:xfrm>
          <a:prstGeom prst="rect">
            <a:avLst/>
          </a:prstGeom>
          <a:noFill/>
          <a:ln>
            <a:noFill/>
          </a:ln>
        </p:spPr>
      </p:pic>
      <p:pic>
        <p:nvPicPr>
          <p:cNvPr id="209" name="Google Shape;209;g31440ba0d61_0_0"/>
          <p:cNvPicPr preferRelativeResize="0"/>
          <p:nvPr/>
        </p:nvPicPr>
        <p:blipFill>
          <a:blip r:embed="rId5">
            <a:alphaModFix/>
          </a:blip>
          <a:stretch>
            <a:fillRect/>
          </a:stretch>
        </p:blipFill>
        <p:spPr>
          <a:xfrm>
            <a:off x="7889000" y="805225"/>
            <a:ext cx="3855149" cy="2168524"/>
          </a:xfrm>
          <a:prstGeom prst="rect">
            <a:avLst/>
          </a:prstGeom>
          <a:noFill/>
          <a:ln>
            <a:noFill/>
          </a:ln>
        </p:spPr>
      </p:pic>
      <p:sp>
        <p:nvSpPr>
          <p:cNvPr id="210" name="Google Shape;210;g31440ba0d61_0_0"/>
          <p:cNvSpPr txBox="1"/>
          <p:nvPr/>
        </p:nvSpPr>
        <p:spPr>
          <a:xfrm>
            <a:off x="7889075" y="2973750"/>
            <a:ext cx="38550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10: Screenshot from Hyperbolica.</a:t>
            </a:r>
            <a:endParaRPr sz="2500">
              <a:solidFill>
                <a:schemeClr val="dk1"/>
              </a:solidFill>
              <a:latin typeface="Calibri"/>
              <a:ea typeface="Calibri"/>
              <a:cs typeface="Calibri"/>
              <a:sym typeface="Calibri"/>
            </a:endParaRPr>
          </a:p>
        </p:txBody>
      </p:sp>
      <p:sp>
        <p:nvSpPr>
          <p:cNvPr id="211" name="Google Shape;211;g31440ba0d61_0_0"/>
          <p:cNvSpPr txBox="1"/>
          <p:nvPr/>
        </p:nvSpPr>
        <p:spPr>
          <a:xfrm>
            <a:off x="8304125" y="5673875"/>
            <a:ext cx="30249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11: Hollow Knight visual, known for its incredible game design.</a:t>
            </a:r>
            <a:endParaRPr sz="25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1440ba0d61_0_9"/>
          <p:cNvSpPr/>
          <p:nvPr/>
        </p:nvSpPr>
        <p:spPr>
          <a:xfrm>
            <a:off x="-28281" y="-87198"/>
            <a:ext cx="2718900" cy="70323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g31440ba0d61_0_9"/>
          <p:cNvSpPr txBox="1"/>
          <p:nvPr/>
        </p:nvSpPr>
        <p:spPr>
          <a:xfrm>
            <a:off x="8608979" y="6097525"/>
            <a:ext cx="3297065"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 </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11</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18" name="Google Shape;218;g31440ba0d61_0_9"/>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Non-Functional Requirements</a:t>
            </a:r>
            <a:endParaRPr sz="1400" b="0" i="0" u="none" strike="noStrike" cap="none">
              <a:solidFill>
                <a:srgbClr val="000000"/>
              </a:solidFill>
              <a:latin typeface="Arial"/>
              <a:ea typeface="Arial"/>
              <a:cs typeface="Arial"/>
              <a:sym typeface="Arial"/>
            </a:endParaRPr>
          </a:p>
        </p:txBody>
      </p:sp>
      <p:sp>
        <p:nvSpPr>
          <p:cNvPr id="219" name="Google Shape;219;g31440ba0d61_0_9"/>
          <p:cNvSpPr txBox="1"/>
          <p:nvPr/>
        </p:nvSpPr>
        <p:spPr>
          <a:xfrm>
            <a:off x="3349775" y="1412325"/>
            <a:ext cx="58635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solidFill>
                  <a:schemeClr val="dk1"/>
                </a:solidFill>
              </a:rPr>
              <a:t>Render Engine</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Clear external documentation</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Usable API for other projects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Easy to Install</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Game Design</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Intuitive UI</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Easy to use controls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Interesting and easy-to-follow story</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Visually appealing game</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Enjoyable gameplay loop</a:t>
            </a:r>
            <a:endParaRPr sz="1800">
              <a:solidFill>
                <a:schemeClr val="dk1"/>
              </a:solidFill>
            </a:endParaRPr>
          </a:p>
          <a:p>
            <a:pPr marL="457200" marR="0" lvl="0" indent="0" algn="l" rtl="0">
              <a:lnSpc>
                <a:spcPct val="165000"/>
              </a:lnSpc>
              <a:spcBef>
                <a:spcPts val="0"/>
              </a:spcBef>
              <a:spcAft>
                <a:spcPts val="0"/>
              </a:spcAft>
              <a:buNone/>
            </a:pPr>
            <a:endParaRPr sz="1800" b="1">
              <a:solidFill>
                <a:schemeClr val="dk1"/>
              </a:solidFill>
            </a:endParaRPr>
          </a:p>
        </p:txBody>
      </p:sp>
      <p:pic>
        <p:nvPicPr>
          <p:cNvPr id="220" name="Google Shape;220;g31440ba0d61_0_9"/>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221" name="Google Shape;221;g31440ba0d61_0_9"/>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222" name="Google Shape;222;g31440ba0d61_0_9"/>
          <p:cNvPicPr preferRelativeResize="0"/>
          <p:nvPr/>
        </p:nvPicPr>
        <p:blipFill>
          <a:blip r:embed="rId4">
            <a:alphaModFix/>
          </a:blip>
          <a:stretch>
            <a:fillRect/>
          </a:stretch>
        </p:blipFill>
        <p:spPr>
          <a:xfrm>
            <a:off x="7805150" y="3216675"/>
            <a:ext cx="4101024" cy="2306826"/>
          </a:xfrm>
          <a:prstGeom prst="rect">
            <a:avLst/>
          </a:prstGeom>
          <a:noFill/>
          <a:ln>
            <a:noFill/>
          </a:ln>
        </p:spPr>
      </p:pic>
      <p:grpSp>
        <p:nvGrpSpPr>
          <p:cNvPr id="223" name="Google Shape;223;g31440ba0d61_0_9"/>
          <p:cNvGrpSpPr/>
          <p:nvPr/>
        </p:nvGrpSpPr>
        <p:grpSpPr>
          <a:xfrm>
            <a:off x="7805142" y="1341869"/>
            <a:ext cx="4039283" cy="1529383"/>
            <a:chOff x="7805142" y="1570469"/>
            <a:chExt cx="4039283" cy="1529383"/>
          </a:xfrm>
        </p:grpSpPr>
        <p:pic>
          <p:nvPicPr>
            <p:cNvPr id="224" name="Google Shape;224;g31440ba0d61_0_9"/>
            <p:cNvPicPr preferRelativeResize="0"/>
            <p:nvPr/>
          </p:nvPicPr>
          <p:blipFill>
            <a:blip r:embed="rId5">
              <a:alphaModFix/>
            </a:blip>
            <a:stretch>
              <a:fillRect/>
            </a:stretch>
          </p:blipFill>
          <p:spPr>
            <a:xfrm>
              <a:off x="10848525" y="1823625"/>
              <a:ext cx="995900" cy="1023075"/>
            </a:xfrm>
            <a:prstGeom prst="rect">
              <a:avLst/>
            </a:prstGeom>
            <a:noFill/>
            <a:ln>
              <a:noFill/>
            </a:ln>
            <a:effectLst>
              <a:outerShdw blurRad="57150" dist="19050" dir="5400000" algn="bl" rotWithShape="0">
                <a:srgbClr val="000000">
                  <a:alpha val="50000"/>
                </a:srgbClr>
              </a:outerShdw>
            </a:effectLst>
          </p:spPr>
        </p:pic>
        <p:pic>
          <p:nvPicPr>
            <p:cNvPr id="225" name="Google Shape;225;g31440ba0d61_0_9"/>
            <p:cNvPicPr preferRelativeResize="0"/>
            <p:nvPr/>
          </p:nvPicPr>
          <p:blipFill rotWithShape="1">
            <a:blip r:embed="rId6">
              <a:alphaModFix/>
            </a:blip>
            <a:srcRect t="-6319" b="6319"/>
            <a:stretch/>
          </p:blipFill>
          <p:spPr>
            <a:xfrm>
              <a:off x="7805142" y="1570469"/>
              <a:ext cx="2718902" cy="1529383"/>
            </a:xfrm>
            <a:prstGeom prst="rect">
              <a:avLst/>
            </a:prstGeom>
            <a:noFill/>
            <a:ln>
              <a:noFill/>
            </a:ln>
            <a:effectLst>
              <a:outerShdw blurRad="57150" dist="19050" dir="5400000" algn="bl" rotWithShape="0">
                <a:srgbClr val="000000">
                  <a:alpha val="50000"/>
                </a:srgbClr>
              </a:outerShdw>
            </a:effectLst>
          </p:spPr>
        </p:pic>
      </p:grpSp>
      <p:sp>
        <p:nvSpPr>
          <p:cNvPr id="226" name="Google Shape;226;g31440ba0d61_0_9"/>
          <p:cNvSpPr txBox="1"/>
          <p:nvPr/>
        </p:nvSpPr>
        <p:spPr>
          <a:xfrm>
            <a:off x="7120550" y="2823150"/>
            <a:ext cx="54702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12 (above): Mainstream Game Engines (Unreal, Unity).</a:t>
            </a:r>
            <a:endParaRPr sz="2500">
              <a:solidFill>
                <a:schemeClr val="dk1"/>
              </a:solidFill>
              <a:latin typeface="Calibri"/>
              <a:ea typeface="Calibri"/>
              <a:cs typeface="Calibri"/>
              <a:sym typeface="Calibri"/>
            </a:endParaRPr>
          </a:p>
        </p:txBody>
      </p:sp>
      <p:sp>
        <p:nvSpPr>
          <p:cNvPr id="227" name="Google Shape;227;g31440ba0d61_0_9"/>
          <p:cNvSpPr txBox="1"/>
          <p:nvPr/>
        </p:nvSpPr>
        <p:spPr>
          <a:xfrm>
            <a:off x="7805150" y="5469424"/>
            <a:ext cx="4101000" cy="55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13: Stardew Valley, a game known for its simplicity and excellent gameplay.</a:t>
            </a:r>
            <a:endParaRPr sz="25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1440ba0d61_0_27"/>
          <p:cNvSpPr/>
          <p:nvPr/>
        </p:nvSpPr>
        <p:spPr>
          <a:xfrm>
            <a:off x="-28281" y="-87198"/>
            <a:ext cx="2718900" cy="70323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g31440ba0d61_0_27"/>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Related Products</a:t>
            </a:r>
            <a:endParaRPr sz="1400" b="0" i="0" u="none" strike="noStrike" cap="none">
              <a:solidFill>
                <a:srgbClr val="000000"/>
              </a:solidFill>
              <a:latin typeface="Arial"/>
              <a:ea typeface="Arial"/>
              <a:cs typeface="Arial"/>
              <a:sym typeface="Arial"/>
            </a:endParaRPr>
          </a:p>
        </p:txBody>
      </p:sp>
      <p:sp>
        <p:nvSpPr>
          <p:cNvPr id="234" name="Google Shape;234;g31440ba0d61_0_27"/>
          <p:cNvSpPr txBox="1"/>
          <p:nvPr/>
        </p:nvSpPr>
        <p:spPr>
          <a:xfrm>
            <a:off x="3349775" y="1412350"/>
            <a:ext cx="5207700" cy="40266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solidFill>
                  <a:schemeClr val="dk1"/>
                </a:solidFill>
              </a:rPr>
              <a:t>HyperRogue</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Turn-based world in hyperbolic geometry</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Made for research purposes</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Hyperbolica</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Open world game</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Puzzles, games, and quests</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Unity</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Popular game engine  </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Only has euclidean based geometry</a:t>
            </a:r>
            <a:endParaRPr sz="1800" b="1">
              <a:solidFill>
                <a:schemeClr val="dk1"/>
              </a:solidFill>
            </a:endParaRPr>
          </a:p>
        </p:txBody>
      </p:sp>
      <p:pic>
        <p:nvPicPr>
          <p:cNvPr id="235" name="Google Shape;235;g31440ba0d61_0_27"/>
          <p:cNvPicPr preferRelativeResize="0"/>
          <p:nvPr/>
        </p:nvPicPr>
        <p:blipFill rotWithShape="1">
          <a:blip r:embed="rId3">
            <a:alphaModFix/>
          </a:blip>
          <a:srcRect/>
          <a:stretch/>
        </p:blipFill>
        <p:spPr>
          <a:xfrm>
            <a:off x="296457" y="536822"/>
            <a:ext cx="2194494" cy="1092281"/>
          </a:xfrm>
          <a:prstGeom prst="rect">
            <a:avLst/>
          </a:prstGeom>
          <a:noFill/>
          <a:ln>
            <a:noFill/>
          </a:ln>
        </p:spPr>
      </p:pic>
      <p:pic>
        <p:nvPicPr>
          <p:cNvPr id="236" name="Google Shape;236;g31440ba0d61_0_27"/>
          <p:cNvPicPr preferRelativeResize="0"/>
          <p:nvPr/>
        </p:nvPicPr>
        <p:blipFill>
          <a:blip r:embed="rId4">
            <a:alphaModFix/>
          </a:blip>
          <a:stretch>
            <a:fillRect/>
          </a:stretch>
        </p:blipFill>
        <p:spPr>
          <a:xfrm>
            <a:off x="8557525" y="1810751"/>
            <a:ext cx="3236525" cy="3236500"/>
          </a:xfrm>
          <a:prstGeom prst="rect">
            <a:avLst/>
          </a:prstGeom>
          <a:noFill/>
          <a:ln>
            <a:noFill/>
          </a:ln>
        </p:spPr>
      </p:pic>
      <p:sp>
        <p:nvSpPr>
          <p:cNvPr id="237" name="Google Shape;237;g31440ba0d61_0_27"/>
          <p:cNvSpPr txBox="1"/>
          <p:nvPr/>
        </p:nvSpPr>
        <p:spPr>
          <a:xfrm>
            <a:off x="8554125" y="5047250"/>
            <a:ext cx="32364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14: HyperRogue render with projection warping.</a:t>
            </a:r>
            <a:endParaRPr sz="2500">
              <a:solidFill>
                <a:schemeClr val="dk1"/>
              </a:solidFill>
              <a:latin typeface="Calibri"/>
              <a:ea typeface="Calibri"/>
              <a:cs typeface="Calibri"/>
              <a:sym typeface="Calibri"/>
            </a:endParaRPr>
          </a:p>
        </p:txBody>
      </p:sp>
      <p:sp>
        <p:nvSpPr>
          <p:cNvPr id="238" name="Google Shape;238;g31440ba0d61_0_27"/>
          <p:cNvSpPr txBox="1"/>
          <p:nvPr/>
        </p:nvSpPr>
        <p:spPr>
          <a:xfrm>
            <a:off x="8669569" y="6097525"/>
            <a:ext cx="3236525"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12</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9" name="Google Shape;239;g31440ba0d61_0_27"/>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1646db8222_1_34"/>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g31646db8222_1_34"/>
          <p:cNvSpPr txBox="1"/>
          <p:nvPr/>
        </p:nvSpPr>
        <p:spPr>
          <a:xfrm>
            <a:off x="7966953" y="6097525"/>
            <a:ext cx="3939141"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13</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46" name="Google Shape;246;g31646db8222_1_34"/>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Market Gap</a:t>
            </a:r>
            <a:endParaRPr sz="1400" b="0" i="0" u="none" strike="noStrike" cap="none">
              <a:solidFill>
                <a:srgbClr val="000000"/>
              </a:solidFill>
              <a:latin typeface="Arial"/>
              <a:ea typeface="Arial"/>
              <a:cs typeface="Arial"/>
              <a:sym typeface="Arial"/>
            </a:endParaRPr>
          </a:p>
        </p:txBody>
      </p:sp>
      <p:pic>
        <p:nvPicPr>
          <p:cNvPr id="247" name="Google Shape;247;g31646db8222_1_34"/>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248" name="Google Shape;248;g31646db8222_1_34"/>
          <p:cNvSpPr txBox="1"/>
          <p:nvPr/>
        </p:nvSpPr>
        <p:spPr>
          <a:xfrm>
            <a:off x="3195875" y="1386375"/>
            <a:ext cx="5325300" cy="4559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Many existing Non-Euclidean elements are made using smoke and mirrors instead of hosting a fundamentally Non-Euclidean geometry</a:t>
            </a:r>
            <a:endParaRPr sz="1800">
              <a:solidFill>
                <a:schemeClr val="dk1"/>
              </a:solidFill>
            </a:endParaRPr>
          </a:p>
          <a:p>
            <a:pPr marL="457200" marR="0" lvl="0" indent="-342900" algn="l" rtl="0">
              <a:lnSpc>
                <a:spcPct val="165000"/>
              </a:lnSpc>
              <a:spcBef>
                <a:spcPts val="1000"/>
              </a:spcBef>
              <a:spcAft>
                <a:spcPts val="0"/>
              </a:spcAft>
              <a:buClr>
                <a:schemeClr val="dk1"/>
              </a:buClr>
              <a:buSzPts val="1800"/>
              <a:buChar char="●"/>
            </a:pPr>
            <a:r>
              <a:rPr lang="en-US" sz="1800">
                <a:solidFill>
                  <a:schemeClr val="dk1"/>
                </a:solidFill>
              </a:rPr>
              <a:t>Mainstream engines don’t support Non-Euclidean geometries</a:t>
            </a:r>
            <a:endParaRPr sz="1800">
              <a:solidFill>
                <a:schemeClr val="dk1"/>
              </a:solidFill>
            </a:endParaRPr>
          </a:p>
          <a:p>
            <a:pPr marL="457200" marR="0" lvl="0" indent="-342900" algn="l" rtl="0">
              <a:lnSpc>
                <a:spcPct val="165000"/>
              </a:lnSpc>
              <a:spcBef>
                <a:spcPts val="1000"/>
              </a:spcBef>
              <a:spcAft>
                <a:spcPts val="0"/>
              </a:spcAft>
              <a:buClr>
                <a:schemeClr val="dk1"/>
              </a:buClr>
              <a:buSzPts val="1800"/>
              <a:buChar char="●"/>
            </a:pPr>
            <a:r>
              <a:rPr lang="en-US" sz="1800">
                <a:solidFill>
                  <a:schemeClr val="dk1"/>
                </a:solidFill>
              </a:rPr>
              <a:t>Non-Euclidean based games have not breached mainstream interest for video games</a:t>
            </a:r>
            <a:endParaRPr sz="1800">
              <a:solidFill>
                <a:schemeClr val="dk1"/>
              </a:solidFill>
            </a:endParaRPr>
          </a:p>
          <a:p>
            <a:pPr marL="0" lvl="0" indent="0" algn="l" rtl="0">
              <a:spcBef>
                <a:spcPts val="1000"/>
              </a:spcBef>
              <a:spcAft>
                <a:spcPts val="1000"/>
              </a:spcAft>
              <a:buNone/>
            </a:pPr>
            <a:endParaRPr sz="1800">
              <a:solidFill>
                <a:schemeClr val="dk1"/>
              </a:solidFill>
            </a:endParaRPr>
          </a:p>
        </p:txBody>
      </p:sp>
      <p:sp>
        <p:nvSpPr>
          <p:cNvPr id="249" name="Google Shape;249;g31646db8222_1_34"/>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250" name="Google Shape;250;g31646db8222_1_34"/>
          <p:cNvPicPr preferRelativeResize="0"/>
          <p:nvPr/>
        </p:nvPicPr>
        <p:blipFill>
          <a:blip r:embed="rId4">
            <a:alphaModFix/>
          </a:blip>
          <a:stretch>
            <a:fillRect/>
          </a:stretch>
        </p:blipFill>
        <p:spPr>
          <a:xfrm>
            <a:off x="8521300" y="1629100"/>
            <a:ext cx="3329875" cy="1873049"/>
          </a:xfrm>
          <a:prstGeom prst="rect">
            <a:avLst/>
          </a:prstGeom>
          <a:noFill/>
          <a:ln>
            <a:noFill/>
          </a:ln>
        </p:spPr>
      </p:pic>
      <p:sp>
        <p:nvSpPr>
          <p:cNvPr id="251" name="Google Shape;251;g31646db8222_1_34"/>
          <p:cNvSpPr txBox="1"/>
          <p:nvPr/>
        </p:nvSpPr>
        <p:spPr>
          <a:xfrm>
            <a:off x="8840738" y="3502150"/>
            <a:ext cx="26910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15: An example of “fake” Non-Euclidean development.</a:t>
            </a:r>
            <a:endParaRPr sz="25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1440ba0d61_0_36"/>
          <p:cNvSpPr/>
          <p:nvPr/>
        </p:nvSpPr>
        <p:spPr>
          <a:xfrm>
            <a:off x="-28281" y="-87198"/>
            <a:ext cx="2718900" cy="70323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31440ba0d61_0_36"/>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Potential Risks &amp; Mitigations</a:t>
            </a:r>
            <a:endParaRPr sz="1400" b="0" i="0" u="none" strike="noStrike" cap="none">
              <a:solidFill>
                <a:srgbClr val="000000"/>
              </a:solidFill>
              <a:latin typeface="Arial"/>
              <a:ea typeface="Arial"/>
              <a:cs typeface="Arial"/>
              <a:sym typeface="Arial"/>
            </a:endParaRPr>
          </a:p>
        </p:txBody>
      </p:sp>
      <p:sp>
        <p:nvSpPr>
          <p:cNvPr id="258" name="Google Shape;258;g31440ba0d61_0_36"/>
          <p:cNvSpPr txBox="1"/>
          <p:nvPr/>
        </p:nvSpPr>
        <p:spPr>
          <a:xfrm>
            <a:off x="3349772" y="1412320"/>
            <a:ext cx="85563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solidFill>
                  <a:schemeClr val="dk1"/>
                </a:solidFill>
              </a:rPr>
              <a:t>Complexity of pure Non-Euclidean rendering</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Optimize conversion calculations, intelligently choose conversion targets</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Game won’t integrate well in engine</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Communicate closely and integrate necessary features for support</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Timeline Issues</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Become aware of timeline as soon as possible for blocking issues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Work as a team to solve blocking issues, add crunch time to schedules</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Gameplay is not enjoyable</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Iterating on versions through prototyping can identify and alleviate gameplay issues</a:t>
            </a:r>
            <a:endParaRPr sz="1800">
              <a:solidFill>
                <a:schemeClr val="dk1"/>
              </a:solidFill>
            </a:endParaRPr>
          </a:p>
          <a:p>
            <a:pPr marL="0" marR="0" lvl="0" indent="0" algn="l" rtl="0">
              <a:lnSpc>
                <a:spcPct val="165000"/>
              </a:lnSpc>
              <a:spcBef>
                <a:spcPts val="0"/>
              </a:spcBef>
              <a:spcAft>
                <a:spcPts val="0"/>
              </a:spcAft>
              <a:buNone/>
            </a:pPr>
            <a:endParaRPr sz="1800">
              <a:solidFill>
                <a:schemeClr val="dk1"/>
              </a:solidFill>
            </a:endParaRPr>
          </a:p>
        </p:txBody>
      </p:sp>
      <p:pic>
        <p:nvPicPr>
          <p:cNvPr id="259" name="Google Shape;259;g31440ba0d61_0_36"/>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260" name="Google Shape;260;g31440ba0d61_0_36"/>
          <p:cNvSpPr txBox="1"/>
          <p:nvPr/>
        </p:nvSpPr>
        <p:spPr>
          <a:xfrm>
            <a:off x="7646467" y="6097525"/>
            <a:ext cx="42570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14</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1" name="Google Shape;261;g31440ba0d61_0_36"/>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1440ba0d61_0_45"/>
          <p:cNvSpPr/>
          <p:nvPr/>
        </p:nvSpPr>
        <p:spPr>
          <a:xfrm>
            <a:off x="-28275" y="10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g31440ba0d61_0_45"/>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15</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8" name="Google Shape;268;g31440ba0d61_0_45"/>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Resource Estimation</a:t>
            </a:r>
            <a:endParaRPr sz="1400" b="0" i="0" u="none" strike="noStrike" cap="none">
              <a:solidFill>
                <a:srgbClr val="000000"/>
              </a:solidFill>
              <a:latin typeface="Arial"/>
              <a:ea typeface="Arial"/>
              <a:cs typeface="Arial"/>
              <a:sym typeface="Arial"/>
            </a:endParaRPr>
          </a:p>
        </p:txBody>
      </p:sp>
      <p:sp>
        <p:nvSpPr>
          <p:cNvPr id="269" name="Google Shape;269;g31440ba0d61_0_45"/>
          <p:cNvSpPr txBox="1"/>
          <p:nvPr/>
        </p:nvSpPr>
        <p:spPr>
          <a:xfrm>
            <a:off x="3349775" y="1412349"/>
            <a:ext cx="3137400" cy="26550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solidFill>
                  <a:schemeClr val="dk1"/>
                </a:solidFill>
              </a:rPr>
              <a:t>Resources Needed</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Sprites/Images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Version Control</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Game Lab Access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Rendering Libraries </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Physical Hardware </a:t>
            </a:r>
            <a:endParaRPr sz="1800" b="1">
              <a:solidFill>
                <a:schemeClr val="dk1"/>
              </a:solidFill>
            </a:endParaRPr>
          </a:p>
        </p:txBody>
      </p:sp>
      <p:pic>
        <p:nvPicPr>
          <p:cNvPr id="270" name="Google Shape;270;g31440ba0d61_0_45"/>
          <p:cNvPicPr preferRelativeResize="0"/>
          <p:nvPr/>
        </p:nvPicPr>
        <p:blipFill rotWithShape="1">
          <a:blip r:embed="rId3">
            <a:alphaModFix/>
          </a:blip>
          <a:srcRect/>
          <a:stretch/>
        </p:blipFill>
        <p:spPr>
          <a:xfrm>
            <a:off x="296457" y="536822"/>
            <a:ext cx="2194494" cy="1092281"/>
          </a:xfrm>
          <a:prstGeom prst="rect">
            <a:avLst/>
          </a:prstGeom>
          <a:noFill/>
          <a:ln>
            <a:noFill/>
          </a:ln>
        </p:spPr>
      </p:pic>
      <p:graphicFrame>
        <p:nvGraphicFramePr>
          <p:cNvPr id="271" name="Google Shape;271;g31440ba0d61_0_45"/>
          <p:cNvGraphicFramePr/>
          <p:nvPr/>
        </p:nvGraphicFramePr>
        <p:xfrm>
          <a:off x="6858950" y="393300"/>
          <a:ext cx="4961700" cy="5668980"/>
        </p:xfrm>
        <a:graphic>
          <a:graphicData uri="http://schemas.openxmlformats.org/drawingml/2006/table">
            <a:tbl>
              <a:tblPr>
                <a:noFill/>
                <a:tableStyleId>{09F4B29D-9018-453D-9F2C-A4CA4B1A0340}</a:tableStyleId>
              </a:tblPr>
              <a:tblGrid>
                <a:gridCol w="2523675">
                  <a:extLst>
                    <a:ext uri="{9D8B030D-6E8A-4147-A177-3AD203B41FA5}">
                      <a16:colId xmlns:a16="http://schemas.microsoft.com/office/drawing/2014/main" val="20000"/>
                    </a:ext>
                  </a:extLst>
                </a:gridCol>
                <a:gridCol w="2438025">
                  <a:extLst>
                    <a:ext uri="{9D8B030D-6E8A-4147-A177-3AD203B41FA5}">
                      <a16:colId xmlns:a16="http://schemas.microsoft.com/office/drawing/2014/main" val="20001"/>
                    </a:ext>
                  </a:extLst>
                </a:gridCol>
              </a:tblGrid>
              <a:tr h="256300">
                <a:tc>
                  <a:txBody>
                    <a:bodyPr/>
                    <a:lstStyle/>
                    <a:p>
                      <a:pPr marL="0" lvl="0" indent="0" algn="l" rtl="0">
                        <a:spcBef>
                          <a:spcPts val="0"/>
                        </a:spcBef>
                        <a:spcAft>
                          <a:spcPts val="0"/>
                        </a:spcAft>
                        <a:buNone/>
                      </a:pPr>
                      <a:r>
                        <a:rPr lang="en-US" sz="18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Task</a:t>
                      </a:r>
                      <a:endParaRPr sz="1800" b="1"/>
                    </a:p>
                  </a:txBody>
                  <a:tcPr marL="91425" marR="91425" marT="91425" marB="91425"/>
                </a:tc>
                <a:tc>
                  <a:txBody>
                    <a:bodyPr/>
                    <a:lstStyle/>
                    <a:p>
                      <a:pPr marL="0" lvl="0" indent="0" algn="l" rtl="0">
                        <a:spcBef>
                          <a:spcPts val="0"/>
                        </a:spcBef>
                        <a:spcAft>
                          <a:spcPts val="0"/>
                        </a:spcAft>
                        <a:buNone/>
                      </a:pPr>
                      <a:r>
                        <a:rPr lang="en-US" sz="1800" b="1"/>
                        <a:t>Person Hours </a:t>
                      </a:r>
                      <a:endParaRPr sz="1800" b="1"/>
                    </a:p>
                  </a:txBody>
                  <a:tcPr marL="91425" marR="91425" marT="91425" marB="91425"/>
                </a:tc>
                <a:extLst>
                  <a:ext uri="{0D108BD9-81ED-4DB2-BD59-A6C34878D82A}">
                    <a16:rowId xmlns:a16="http://schemas.microsoft.com/office/drawing/2014/main" val="10000"/>
                  </a:ext>
                </a:extLst>
              </a:tr>
              <a:tr h="226925">
                <a:tc>
                  <a:txBody>
                    <a:bodyPr/>
                    <a:lstStyle/>
                    <a:p>
                      <a:pPr marL="0" lvl="0" indent="0" algn="l" rtl="0">
                        <a:spcBef>
                          <a:spcPts val="0"/>
                        </a:spcBef>
                        <a:spcAft>
                          <a:spcPts val="0"/>
                        </a:spcAft>
                        <a:buNone/>
                      </a:pPr>
                      <a:r>
                        <a:rPr lang="en-US" sz="1800"/>
                        <a:t>Product Research</a:t>
                      </a:r>
                      <a:endParaRPr sz="1800"/>
                    </a:p>
                  </a:txBody>
                  <a:tcPr marL="91425" marR="91425" marT="91425" marB="91425"/>
                </a:tc>
                <a:tc>
                  <a:txBody>
                    <a:bodyPr/>
                    <a:lstStyle/>
                    <a:p>
                      <a:pPr marL="0" lvl="0" indent="0" algn="l" rtl="0">
                        <a:spcBef>
                          <a:spcPts val="0"/>
                        </a:spcBef>
                        <a:spcAft>
                          <a:spcPts val="0"/>
                        </a:spcAft>
                        <a:buNone/>
                      </a:pPr>
                      <a:r>
                        <a:rPr lang="en-US" sz="1800"/>
                        <a:t>200</a:t>
                      </a:r>
                      <a:endParaRPr sz="1800"/>
                    </a:p>
                  </a:txBody>
                  <a:tcPr marL="91425" marR="91425" marT="91425" marB="91425"/>
                </a:tc>
                <a:extLst>
                  <a:ext uri="{0D108BD9-81ED-4DB2-BD59-A6C34878D82A}">
                    <a16:rowId xmlns:a16="http://schemas.microsoft.com/office/drawing/2014/main" val="10001"/>
                  </a:ext>
                </a:extLst>
              </a:tr>
              <a:tr h="226925">
                <a:tc>
                  <a:txBody>
                    <a:bodyPr/>
                    <a:lstStyle/>
                    <a:p>
                      <a:pPr marL="0" lvl="0" indent="0" algn="l" rtl="0">
                        <a:spcBef>
                          <a:spcPts val="0"/>
                        </a:spcBef>
                        <a:spcAft>
                          <a:spcPts val="0"/>
                        </a:spcAft>
                        <a:buNone/>
                      </a:pPr>
                      <a:r>
                        <a:rPr lang="en-US" sz="1800"/>
                        <a:t>Game Design Creation</a:t>
                      </a:r>
                      <a:endParaRPr sz="1800"/>
                    </a:p>
                  </a:txBody>
                  <a:tcPr marL="91425" marR="91425" marT="91425" marB="91425"/>
                </a:tc>
                <a:tc>
                  <a:txBody>
                    <a:bodyPr/>
                    <a:lstStyle/>
                    <a:p>
                      <a:pPr marL="0" lvl="0" indent="0" algn="l" rtl="0">
                        <a:spcBef>
                          <a:spcPts val="0"/>
                        </a:spcBef>
                        <a:spcAft>
                          <a:spcPts val="0"/>
                        </a:spcAft>
                        <a:buNone/>
                      </a:pPr>
                      <a:r>
                        <a:rPr lang="en-US" sz="1800"/>
                        <a:t>85</a:t>
                      </a:r>
                      <a:endParaRPr sz="1800"/>
                    </a:p>
                  </a:txBody>
                  <a:tcPr marL="91425" marR="91425" marT="91425" marB="91425"/>
                </a:tc>
                <a:extLst>
                  <a:ext uri="{0D108BD9-81ED-4DB2-BD59-A6C34878D82A}">
                    <a16:rowId xmlns:a16="http://schemas.microsoft.com/office/drawing/2014/main" val="10002"/>
                  </a:ext>
                </a:extLst>
              </a:tr>
              <a:tr h="363100">
                <a:tc>
                  <a:txBody>
                    <a:bodyPr/>
                    <a:lstStyle/>
                    <a:p>
                      <a:pPr marL="0" lvl="0" indent="0" algn="l" rtl="0">
                        <a:spcBef>
                          <a:spcPts val="0"/>
                        </a:spcBef>
                        <a:spcAft>
                          <a:spcPts val="0"/>
                        </a:spcAft>
                        <a:buNone/>
                      </a:pPr>
                      <a:r>
                        <a:rPr lang="en-US" sz="1800"/>
                        <a:t>Prototyping Game Design</a:t>
                      </a:r>
                      <a:endParaRPr sz="1800"/>
                    </a:p>
                  </a:txBody>
                  <a:tcPr marL="91425" marR="91425" marT="91425" marB="91425"/>
                </a:tc>
                <a:tc>
                  <a:txBody>
                    <a:bodyPr/>
                    <a:lstStyle/>
                    <a:p>
                      <a:pPr marL="0" lvl="0" indent="0" algn="l" rtl="0">
                        <a:spcBef>
                          <a:spcPts val="0"/>
                        </a:spcBef>
                        <a:spcAft>
                          <a:spcPts val="0"/>
                        </a:spcAft>
                        <a:buNone/>
                      </a:pPr>
                      <a:r>
                        <a:rPr lang="en-US" sz="1800"/>
                        <a:t>100</a:t>
                      </a:r>
                      <a:endParaRPr sz="1800"/>
                    </a:p>
                  </a:txBody>
                  <a:tcPr marL="91425" marR="91425" marT="91425" marB="91425"/>
                </a:tc>
                <a:extLst>
                  <a:ext uri="{0D108BD9-81ED-4DB2-BD59-A6C34878D82A}">
                    <a16:rowId xmlns:a16="http://schemas.microsoft.com/office/drawing/2014/main" val="10003"/>
                  </a:ext>
                </a:extLst>
              </a:tr>
              <a:tr h="363100">
                <a:tc>
                  <a:txBody>
                    <a:bodyPr/>
                    <a:lstStyle/>
                    <a:p>
                      <a:pPr marL="0" lvl="0" indent="0" algn="l" rtl="0">
                        <a:spcBef>
                          <a:spcPts val="0"/>
                        </a:spcBef>
                        <a:spcAft>
                          <a:spcPts val="0"/>
                        </a:spcAft>
                        <a:buNone/>
                      </a:pPr>
                      <a:r>
                        <a:rPr lang="en-US" sz="1800"/>
                        <a:t>Integrating Game Prototypes</a:t>
                      </a:r>
                      <a:endParaRPr sz="1800"/>
                    </a:p>
                  </a:txBody>
                  <a:tcPr marL="91425" marR="91425" marT="91425" marB="91425"/>
                </a:tc>
                <a:tc>
                  <a:txBody>
                    <a:bodyPr/>
                    <a:lstStyle/>
                    <a:p>
                      <a:pPr marL="0" lvl="0" indent="0" algn="l" rtl="0">
                        <a:spcBef>
                          <a:spcPts val="0"/>
                        </a:spcBef>
                        <a:spcAft>
                          <a:spcPts val="0"/>
                        </a:spcAft>
                        <a:buNone/>
                      </a:pPr>
                      <a:r>
                        <a:rPr lang="en-US" sz="1800"/>
                        <a:t>200</a:t>
                      </a:r>
                      <a:endParaRPr sz="1800"/>
                    </a:p>
                  </a:txBody>
                  <a:tcPr marL="91425" marR="91425" marT="91425" marB="91425"/>
                </a:tc>
                <a:extLst>
                  <a:ext uri="{0D108BD9-81ED-4DB2-BD59-A6C34878D82A}">
                    <a16:rowId xmlns:a16="http://schemas.microsoft.com/office/drawing/2014/main" val="10004"/>
                  </a:ext>
                </a:extLst>
              </a:tr>
              <a:tr h="226925">
                <a:tc>
                  <a:txBody>
                    <a:bodyPr/>
                    <a:lstStyle/>
                    <a:p>
                      <a:pPr marL="0" lvl="0" indent="0" algn="l" rtl="0">
                        <a:spcBef>
                          <a:spcPts val="0"/>
                        </a:spcBef>
                        <a:spcAft>
                          <a:spcPts val="0"/>
                        </a:spcAft>
                        <a:buNone/>
                      </a:pPr>
                      <a:r>
                        <a:rPr lang="en-US" sz="1800"/>
                        <a:t>Creating Demo</a:t>
                      </a:r>
                      <a:endParaRPr sz="1800"/>
                    </a:p>
                  </a:txBody>
                  <a:tcPr marL="91425" marR="91425" marT="91425" marB="91425"/>
                </a:tc>
                <a:tc>
                  <a:txBody>
                    <a:bodyPr/>
                    <a:lstStyle/>
                    <a:p>
                      <a:pPr marL="0" lvl="0" indent="0" algn="l" rtl="0">
                        <a:spcBef>
                          <a:spcPts val="0"/>
                        </a:spcBef>
                        <a:spcAft>
                          <a:spcPts val="0"/>
                        </a:spcAft>
                        <a:buNone/>
                      </a:pPr>
                      <a:r>
                        <a:rPr lang="en-US" sz="1800"/>
                        <a:t>150</a:t>
                      </a:r>
                      <a:endParaRPr sz="1800"/>
                    </a:p>
                  </a:txBody>
                  <a:tcPr marL="91425" marR="91425" marT="91425" marB="91425"/>
                </a:tc>
                <a:extLst>
                  <a:ext uri="{0D108BD9-81ED-4DB2-BD59-A6C34878D82A}">
                    <a16:rowId xmlns:a16="http://schemas.microsoft.com/office/drawing/2014/main" val="10005"/>
                  </a:ext>
                </a:extLst>
              </a:tr>
              <a:tr h="226925">
                <a:tc>
                  <a:txBody>
                    <a:bodyPr/>
                    <a:lstStyle/>
                    <a:p>
                      <a:pPr marL="0" lvl="0" indent="0" algn="l" rtl="0">
                        <a:spcBef>
                          <a:spcPts val="0"/>
                        </a:spcBef>
                        <a:spcAft>
                          <a:spcPts val="0"/>
                        </a:spcAft>
                        <a:buNone/>
                      </a:pPr>
                      <a:r>
                        <a:rPr lang="en-US" sz="1800"/>
                        <a:t>Learning Rendering</a:t>
                      </a:r>
                      <a:endParaRPr sz="1800"/>
                    </a:p>
                  </a:txBody>
                  <a:tcPr marL="91425" marR="91425" marT="91425" marB="91425"/>
                </a:tc>
                <a:tc>
                  <a:txBody>
                    <a:bodyPr/>
                    <a:lstStyle/>
                    <a:p>
                      <a:pPr marL="0" lvl="0" indent="0" algn="l" rtl="0">
                        <a:spcBef>
                          <a:spcPts val="0"/>
                        </a:spcBef>
                        <a:spcAft>
                          <a:spcPts val="0"/>
                        </a:spcAft>
                        <a:buNone/>
                      </a:pPr>
                      <a:r>
                        <a:rPr lang="en-US" sz="1800"/>
                        <a:t>80</a:t>
                      </a:r>
                      <a:endParaRPr sz="1800"/>
                    </a:p>
                  </a:txBody>
                  <a:tcPr marL="91425" marR="91425" marT="91425" marB="91425"/>
                </a:tc>
                <a:extLst>
                  <a:ext uri="{0D108BD9-81ED-4DB2-BD59-A6C34878D82A}">
                    <a16:rowId xmlns:a16="http://schemas.microsoft.com/office/drawing/2014/main" val="10006"/>
                  </a:ext>
                </a:extLst>
              </a:tr>
              <a:tr h="320925">
                <a:tc>
                  <a:txBody>
                    <a:bodyPr/>
                    <a:lstStyle/>
                    <a:p>
                      <a:pPr marL="0" lvl="0" indent="0" algn="l" rtl="0">
                        <a:spcBef>
                          <a:spcPts val="0"/>
                        </a:spcBef>
                        <a:spcAft>
                          <a:spcPts val="0"/>
                        </a:spcAft>
                        <a:buNone/>
                      </a:pPr>
                      <a:r>
                        <a:rPr lang="en-US" sz="1800"/>
                        <a:t>Render Basic Features</a:t>
                      </a:r>
                      <a:endParaRPr sz="1800"/>
                    </a:p>
                  </a:txBody>
                  <a:tcPr marL="91425" marR="91425" marT="91425" marB="91425"/>
                </a:tc>
                <a:tc>
                  <a:txBody>
                    <a:bodyPr/>
                    <a:lstStyle/>
                    <a:p>
                      <a:pPr marL="0" lvl="0" indent="0" algn="l" rtl="0">
                        <a:spcBef>
                          <a:spcPts val="0"/>
                        </a:spcBef>
                        <a:spcAft>
                          <a:spcPts val="0"/>
                        </a:spcAft>
                        <a:buNone/>
                      </a:pPr>
                      <a:r>
                        <a:rPr lang="en-US" sz="1800"/>
                        <a:t>100</a:t>
                      </a:r>
                      <a:endParaRPr sz="1800"/>
                    </a:p>
                  </a:txBody>
                  <a:tcPr marL="91425" marR="91425" marT="91425" marB="91425"/>
                </a:tc>
                <a:extLst>
                  <a:ext uri="{0D108BD9-81ED-4DB2-BD59-A6C34878D82A}">
                    <a16:rowId xmlns:a16="http://schemas.microsoft.com/office/drawing/2014/main" val="10007"/>
                  </a:ext>
                </a:extLst>
              </a:tr>
              <a:tr h="363100">
                <a:tc>
                  <a:txBody>
                    <a:bodyPr/>
                    <a:lstStyle/>
                    <a:p>
                      <a:pPr marL="0" lvl="0" indent="0" algn="l" rtl="0">
                        <a:spcBef>
                          <a:spcPts val="0"/>
                        </a:spcBef>
                        <a:spcAft>
                          <a:spcPts val="0"/>
                        </a:spcAft>
                        <a:buNone/>
                      </a:pPr>
                      <a:r>
                        <a:rPr lang="en-US" sz="1800"/>
                        <a:t>Rendering Complex Features</a:t>
                      </a:r>
                      <a:endParaRPr sz="1800"/>
                    </a:p>
                  </a:txBody>
                  <a:tcPr marL="91425" marR="91425" marT="91425" marB="91425"/>
                </a:tc>
                <a:tc>
                  <a:txBody>
                    <a:bodyPr/>
                    <a:lstStyle/>
                    <a:p>
                      <a:pPr marL="0" lvl="0" indent="0" algn="l" rtl="0">
                        <a:spcBef>
                          <a:spcPts val="0"/>
                        </a:spcBef>
                        <a:spcAft>
                          <a:spcPts val="0"/>
                        </a:spcAft>
                        <a:buNone/>
                      </a:pPr>
                      <a:r>
                        <a:rPr lang="en-US" sz="1800"/>
                        <a:t>150</a:t>
                      </a:r>
                      <a:endParaRPr sz="1800"/>
                    </a:p>
                  </a:txBody>
                  <a:tcPr marL="91425" marR="91425" marT="91425" marB="91425"/>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US" sz="1800"/>
                        <a:t>Integrating Rendering Features</a:t>
                      </a:r>
                      <a:endParaRPr sz="1800"/>
                    </a:p>
                  </a:txBody>
                  <a:tcPr marL="91425" marR="91425" marT="91425" marB="91425"/>
                </a:tc>
                <a:tc>
                  <a:txBody>
                    <a:bodyPr/>
                    <a:lstStyle/>
                    <a:p>
                      <a:pPr marL="0" lvl="0" indent="0" algn="l" rtl="0">
                        <a:spcBef>
                          <a:spcPts val="0"/>
                        </a:spcBef>
                        <a:spcAft>
                          <a:spcPts val="0"/>
                        </a:spcAft>
                        <a:buNone/>
                      </a:pPr>
                      <a:r>
                        <a:rPr lang="en-US" sz="1800"/>
                        <a:t>200</a:t>
                      </a:r>
                      <a:endParaRPr sz="1800"/>
                    </a:p>
                  </a:txBody>
                  <a:tcPr marL="91425" marR="91425" marT="91425" marB="91425"/>
                </a:tc>
                <a:extLst>
                  <a:ext uri="{0D108BD9-81ED-4DB2-BD59-A6C34878D82A}">
                    <a16:rowId xmlns:a16="http://schemas.microsoft.com/office/drawing/2014/main" val="10009"/>
                  </a:ext>
                </a:extLst>
              </a:tr>
            </a:tbl>
          </a:graphicData>
        </a:graphic>
      </p:graphicFrame>
      <p:sp>
        <p:nvSpPr>
          <p:cNvPr id="272" name="Google Shape;272;g31440ba0d61_0_45"/>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1646db8222_2_0"/>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g31646db8222_2_0"/>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16</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9" name="Google Shape;279;g31646db8222_2_0"/>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Project Schedule</a:t>
            </a:r>
            <a:endParaRPr sz="1400" b="0" i="0" u="none" strike="noStrike" cap="none">
              <a:solidFill>
                <a:srgbClr val="000000"/>
              </a:solidFill>
              <a:latin typeface="Arial"/>
              <a:ea typeface="Arial"/>
              <a:cs typeface="Arial"/>
              <a:sym typeface="Arial"/>
            </a:endParaRPr>
          </a:p>
        </p:txBody>
      </p:sp>
      <p:pic>
        <p:nvPicPr>
          <p:cNvPr id="280" name="Google Shape;280;g31646db8222_2_0"/>
          <p:cNvPicPr preferRelativeResize="0"/>
          <p:nvPr/>
        </p:nvPicPr>
        <p:blipFill rotWithShape="1">
          <a:blip r:embed="rId3">
            <a:alphaModFix/>
          </a:blip>
          <a:srcRect/>
          <a:stretch/>
        </p:blipFill>
        <p:spPr>
          <a:xfrm>
            <a:off x="296457" y="536822"/>
            <a:ext cx="2194494" cy="1092281"/>
          </a:xfrm>
          <a:prstGeom prst="rect">
            <a:avLst/>
          </a:prstGeom>
          <a:noFill/>
          <a:ln>
            <a:noFill/>
          </a:ln>
        </p:spPr>
      </p:pic>
      <p:pic>
        <p:nvPicPr>
          <p:cNvPr id="281" name="Google Shape;281;g31646db8222_2_0"/>
          <p:cNvPicPr preferRelativeResize="0"/>
          <p:nvPr/>
        </p:nvPicPr>
        <p:blipFill>
          <a:blip r:embed="rId4">
            <a:alphaModFix/>
          </a:blip>
          <a:stretch>
            <a:fillRect/>
          </a:stretch>
        </p:blipFill>
        <p:spPr>
          <a:xfrm>
            <a:off x="2914324" y="2706139"/>
            <a:ext cx="9196550" cy="2924079"/>
          </a:xfrm>
          <a:prstGeom prst="rect">
            <a:avLst/>
          </a:prstGeom>
          <a:noFill/>
          <a:ln>
            <a:noFill/>
          </a:ln>
        </p:spPr>
      </p:pic>
      <p:sp>
        <p:nvSpPr>
          <p:cNvPr id="282" name="Google Shape;282;g31646db8222_2_0"/>
          <p:cNvSpPr txBox="1"/>
          <p:nvPr/>
        </p:nvSpPr>
        <p:spPr>
          <a:xfrm>
            <a:off x="3349775" y="1412350"/>
            <a:ext cx="6833100" cy="826500"/>
          </a:xfrm>
          <a:prstGeom prst="rect">
            <a:avLst/>
          </a:prstGeom>
          <a:noFill/>
          <a:ln>
            <a:noFill/>
          </a:ln>
        </p:spPr>
        <p:txBody>
          <a:bodyPr spcFirstLastPara="1" wrap="square" lIns="91425" tIns="45700" rIns="91425" bIns="45700" anchor="t" anchorCtr="0">
            <a:spAutoFit/>
          </a:bodyPr>
          <a:lstStyle/>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Waterfall-style task decomposition and schedule</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Tasks completed via Agile methods</a:t>
            </a:r>
            <a:endParaRPr sz="1800" b="1">
              <a:solidFill>
                <a:schemeClr val="dk1"/>
              </a:solidFill>
            </a:endParaRPr>
          </a:p>
        </p:txBody>
      </p:sp>
      <p:sp>
        <p:nvSpPr>
          <p:cNvPr id="283" name="Google Shape;283;g31646db8222_2_0"/>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Plan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284" name="Google Shape;284;g31646db8222_2_0"/>
          <p:cNvSpPr txBox="1"/>
          <p:nvPr/>
        </p:nvSpPr>
        <p:spPr>
          <a:xfrm>
            <a:off x="5307000" y="5574050"/>
            <a:ext cx="4411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solidFill>
                  <a:schemeClr val="dk1"/>
                </a:solidFill>
                <a:latin typeface="Calibri"/>
                <a:ea typeface="Calibri"/>
                <a:cs typeface="Calibri"/>
                <a:sym typeface="Calibri"/>
              </a:rPr>
              <a:t>Figure 16: Planned development schedule by phase and month.</a:t>
            </a:r>
            <a:endParaRPr sz="13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289"/>
        <p:cNvGrpSpPr/>
        <p:nvPr/>
      </p:nvGrpSpPr>
      <p:grpSpPr>
        <a:xfrm>
          <a:off x="0" y="0"/>
          <a:ext cx="0" cy="0"/>
          <a:chOff x="0" y="0"/>
          <a:chExt cx="0" cy="0"/>
        </a:xfrm>
      </p:grpSpPr>
      <p:sp>
        <p:nvSpPr>
          <p:cNvPr id="290" name="Google Shape;290;g31646db8222_2_111"/>
          <p:cNvSpPr/>
          <p:nvPr/>
        </p:nvSpPr>
        <p:spPr>
          <a:xfrm>
            <a:off x="9609050" y="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g31646db8222_2_111"/>
          <p:cNvSpPr txBox="1"/>
          <p:nvPr/>
        </p:nvSpPr>
        <p:spPr>
          <a:xfrm>
            <a:off x="539262" y="5468698"/>
            <a:ext cx="8100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lt1"/>
                </a:solidFill>
              </a:rPr>
              <a:t>System Design</a:t>
            </a:r>
            <a:endParaRPr/>
          </a:p>
        </p:txBody>
      </p:sp>
      <p:pic>
        <p:nvPicPr>
          <p:cNvPr id="292" name="Google Shape;292;g31646db8222_2_111"/>
          <p:cNvPicPr preferRelativeResize="0"/>
          <p:nvPr/>
        </p:nvPicPr>
        <p:blipFill rotWithShape="1">
          <a:blip r:embed="rId3">
            <a:alphaModFix/>
          </a:blip>
          <a:srcRect/>
          <a:stretch/>
        </p:blipFill>
        <p:spPr>
          <a:xfrm>
            <a:off x="497222" y="635784"/>
            <a:ext cx="3951906" cy="632112"/>
          </a:xfrm>
          <a:prstGeom prst="rect">
            <a:avLst/>
          </a:prstGeom>
          <a:noFill/>
          <a:ln>
            <a:noFill/>
          </a:ln>
        </p:spPr>
      </p:pic>
      <p:sp>
        <p:nvSpPr>
          <p:cNvPr id="293" name="Google Shape;293;g31646db8222_2_111"/>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Google Shape;298;g31440ba0d61_0_54"/>
          <p:cNvGrpSpPr/>
          <p:nvPr/>
        </p:nvGrpSpPr>
        <p:grpSpPr>
          <a:xfrm>
            <a:off x="8064625" y="2916050"/>
            <a:ext cx="3553988" cy="2666930"/>
            <a:chOff x="7836025" y="2763650"/>
            <a:chExt cx="3553988" cy="2666930"/>
          </a:xfrm>
        </p:grpSpPr>
        <p:sp>
          <p:nvSpPr>
            <p:cNvPr id="299" name="Google Shape;299;g31440ba0d61_0_54"/>
            <p:cNvSpPr/>
            <p:nvPr/>
          </p:nvSpPr>
          <p:spPr>
            <a:xfrm>
              <a:off x="7836025" y="31716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Prototyping</a:t>
              </a:r>
              <a:endParaRPr>
                <a:solidFill>
                  <a:schemeClr val="lt1"/>
                </a:solidFill>
                <a:latin typeface="Calibri"/>
                <a:ea typeface="Calibri"/>
                <a:cs typeface="Calibri"/>
                <a:sym typeface="Calibri"/>
              </a:endParaRPr>
            </a:p>
          </p:txBody>
        </p:sp>
        <p:sp>
          <p:nvSpPr>
            <p:cNvPr id="300" name="Google Shape;300;g31440ba0d61_0_54"/>
            <p:cNvSpPr/>
            <p:nvPr/>
          </p:nvSpPr>
          <p:spPr>
            <a:xfrm>
              <a:off x="9581900" y="31716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Specify Requirements</a:t>
              </a:r>
              <a:endParaRPr>
                <a:solidFill>
                  <a:schemeClr val="lt1"/>
                </a:solidFill>
                <a:latin typeface="Calibri"/>
                <a:ea typeface="Calibri"/>
                <a:cs typeface="Calibri"/>
                <a:sym typeface="Calibri"/>
              </a:endParaRPr>
            </a:p>
          </p:txBody>
        </p:sp>
        <p:cxnSp>
          <p:nvCxnSpPr>
            <p:cNvPr id="301" name="Google Shape;301;g31440ba0d61_0_54"/>
            <p:cNvCxnSpPr/>
            <p:nvPr/>
          </p:nvCxnSpPr>
          <p:spPr>
            <a:xfrm>
              <a:off x="9440075" y="2763650"/>
              <a:ext cx="0" cy="22350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g31440ba0d61_0_54"/>
            <p:cNvCxnSpPr/>
            <p:nvPr/>
          </p:nvCxnSpPr>
          <p:spPr>
            <a:xfrm>
              <a:off x="8567125" y="2991063"/>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g31440ba0d61_0_54"/>
            <p:cNvCxnSpPr/>
            <p:nvPr/>
          </p:nvCxnSpPr>
          <p:spPr>
            <a:xfrm>
              <a:off x="10313000" y="2985575"/>
              <a:ext cx="0" cy="18600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g31440ba0d61_0_54"/>
            <p:cNvCxnSpPr/>
            <p:nvPr/>
          </p:nvCxnSpPr>
          <p:spPr>
            <a:xfrm>
              <a:off x="8562413" y="2985575"/>
              <a:ext cx="1755300" cy="0"/>
            </a:xfrm>
            <a:prstGeom prst="straightConnector1">
              <a:avLst/>
            </a:prstGeom>
            <a:noFill/>
            <a:ln w="9525" cap="flat" cmpd="sng">
              <a:solidFill>
                <a:schemeClr val="dk2"/>
              </a:solidFill>
              <a:prstDash val="solid"/>
              <a:round/>
              <a:headEnd type="none" w="med" len="med"/>
              <a:tailEnd type="none" w="med" len="med"/>
            </a:ln>
          </p:spPr>
        </p:cxnSp>
        <p:sp>
          <p:nvSpPr>
            <p:cNvPr id="305" name="Google Shape;305;g31440ba0d61_0_54"/>
            <p:cNvSpPr/>
            <p:nvPr/>
          </p:nvSpPr>
          <p:spPr>
            <a:xfrm>
              <a:off x="8332938" y="4157363"/>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Player Interaction</a:t>
              </a:r>
              <a:endParaRPr>
                <a:solidFill>
                  <a:schemeClr val="lt1"/>
                </a:solidFill>
                <a:latin typeface="Calibri"/>
                <a:ea typeface="Calibri"/>
                <a:cs typeface="Calibri"/>
                <a:sym typeface="Calibri"/>
              </a:endParaRPr>
            </a:p>
          </p:txBody>
        </p:sp>
        <p:sp>
          <p:nvSpPr>
            <p:cNvPr id="306" name="Google Shape;306;g31440ba0d61_0_54"/>
            <p:cNvSpPr/>
            <p:nvPr/>
          </p:nvSpPr>
          <p:spPr>
            <a:xfrm>
              <a:off x="8332938" y="4865680"/>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Testing</a:t>
              </a:r>
              <a:endParaRPr>
                <a:solidFill>
                  <a:schemeClr val="lt1"/>
                </a:solidFill>
                <a:latin typeface="Calibri"/>
                <a:ea typeface="Calibri"/>
                <a:cs typeface="Calibri"/>
                <a:sym typeface="Calibri"/>
              </a:endParaRPr>
            </a:p>
          </p:txBody>
        </p:sp>
        <p:cxnSp>
          <p:nvCxnSpPr>
            <p:cNvPr id="307" name="Google Shape;307;g31440ba0d61_0_54"/>
            <p:cNvCxnSpPr>
              <a:stCxn id="305" idx="1"/>
            </p:cNvCxnSpPr>
            <p:nvPr/>
          </p:nvCxnSpPr>
          <p:spPr>
            <a:xfrm rot="10800000">
              <a:off x="8133138" y="44398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08" name="Google Shape;308;g31440ba0d61_0_54"/>
            <p:cNvCxnSpPr/>
            <p:nvPr/>
          </p:nvCxnSpPr>
          <p:spPr>
            <a:xfrm rot="10800000">
              <a:off x="8133138" y="51481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09" name="Google Shape;309;g31440ba0d61_0_54"/>
            <p:cNvCxnSpPr/>
            <p:nvPr/>
          </p:nvCxnSpPr>
          <p:spPr>
            <a:xfrm rot="10800000">
              <a:off x="8130863" y="3859325"/>
              <a:ext cx="0" cy="1288800"/>
            </a:xfrm>
            <a:prstGeom prst="straightConnector1">
              <a:avLst/>
            </a:prstGeom>
            <a:noFill/>
            <a:ln w="9525" cap="flat" cmpd="sng">
              <a:solidFill>
                <a:schemeClr val="dk2"/>
              </a:solidFill>
              <a:prstDash val="solid"/>
              <a:round/>
              <a:headEnd type="none" w="med" len="med"/>
              <a:tailEnd type="none" w="med" len="med"/>
            </a:ln>
          </p:spPr>
        </p:cxnSp>
        <p:sp>
          <p:nvSpPr>
            <p:cNvPr id="310" name="Google Shape;310;g31440ba0d61_0_54"/>
            <p:cNvSpPr/>
            <p:nvPr/>
          </p:nvSpPr>
          <p:spPr>
            <a:xfrm>
              <a:off x="10079913" y="4155313"/>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Game Mechanics</a:t>
              </a:r>
              <a:endParaRPr>
                <a:solidFill>
                  <a:schemeClr val="lt1"/>
                </a:solidFill>
                <a:latin typeface="Calibri"/>
                <a:ea typeface="Calibri"/>
                <a:cs typeface="Calibri"/>
                <a:sym typeface="Calibri"/>
              </a:endParaRPr>
            </a:p>
          </p:txBody>
        </p:sp>
        <p:sp>
          <p:nvSpPr>
            <p:cNvPr id="311" name="Google Shape;311;g31440ba0d61_0_54"/>
            <p:cNvSpPr/>
            <p:nvPr/>
          </p:nvSpPr>
          <p:spPr>
            <a:xfrm>
              <a:off x="10079913" y="4863630"/>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High-Level Story</a:t>
              </a:r>
              <a:endParaRPr>
                <a:solidFill>
                  <a:schemeClr val="lt1"/>
                </a:solidFill>
                <a:latin typeface="Calibri"/>
                <a:ea typeface="Calibri"/>
                <a:cs typeface="Calibri"/>
                <a:sym typeface="Calibri"/>
              </a:endParaRPr>
            </a:p>
          </p:txBody>
        </p:sp>
        <p:cxnSp>
          <p:nvCxnSpPr>
            <p:cNvPr id="312" name="Google Shape;312;g31440ba0d61_0_54"/>
            <p:cNvCxnSpPr>
              <a:stCxn id="310" idx="1"/>
            </p:cNvCxnSpPr>
            <p:nvPr/>
          </p:nvCxnSpPr>
          <p:spPr>
            <a:xfrm rot="10800000">
              <a:off x="9880113" y="44377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13" name="Google Shape;313;g31440ba0d61_0_54"/>
            <p:cNvCxnSpPr/>
            <p:nvPr/>
          </p:nvCxnSpPr>
          <p:spPr>
            <a:xfrm rot="10800000">
              <a:off x="9880113" y="51460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14" name="Google Shape;314;g31440ba0d61_0_54"/>
            <p:cNvCxnSpPr/>
            <p:nvPr/>
          </p:nvCxnSpPr>
          <p:spPr>
            <a:xfrm rot="10800000">
              <a:off x="9877838" y="3857275"/>
              <a:ext cx="0" cy="1288800"/>
            </a:xfrm>
            <a:prstGeom prst="straightConnector1">
              <a:avLst/>
            </a:prstGeom>
            <a:noFill/>
            <a:ln w="9525" cap="flat" cmpd="sng">
              <a:solidFill>
                <a:schemeClr val="dk2"/>
              </a:solidFill>
              <a:prstDash val="solid"/>
              <a:round/>
              <a:headEnd type="none" w="med" len="med"/>
              <a:tailEnd type="none" w="med" len="med"/>
            </a:ln>
          </p:spPr>
        </p:cxnSp>
      </p:grpSp>
      <p:sp>
        <p:nvSpPr>
          <p:cNvPr id="315" name="Google Shape;315;g31440ba0d61_0_54"/>
          <p:cNvSpPr/>
          <p:nvPr/>
        </p:nvSpPr>
        <p:spPr>
          <a:xfrm>
            <a:off x="0" y="0"/>
            <a:ext cx="24534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31440ba0d61_0_54"/>
          <p:cNvSpPr txBox="1"/>
          <p:nvPr/>
        </p:nvSpPr>
        <p:spPr>
          <a:xfrm>
            <a:off x="8453336" y="6097525"/>
            <a:ext cx="3452683"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18</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317" name="Google Shape;317;g31440ba0d61_0_54"/>
          <p:cNvPicPr preferRelativeResize="0"/>
          <p:nvPr/>
        </p:nvPicPr>
        <p:blipFill rotWithShape="1">
          <a:blip r:embed="rId3">
            <a:alphaModFix/>
          </a:blip>
          <a:srcRect/>
          <a:stretch/>
        </p:blipFill>
        <p:spPr>
          <a:xfrm>
            <a:off x="129457" y="540222"/>
            <a:ext cx="2194494" cy="1092281"/>
          </a:xfrm>
          <a:prstGeom prst="rect">
            <a:avLst/>
          </a:prstGeom>
          <a:noFill/>
          <a:ln>
            <a:noFill/>
          </a:ln>
        </p:spPr>
      </p:pic>
      <p:sp>
        <p:nvSpPr>
          <p:cNvPr id="318" name="Google Shape;318;g31440ba0d61_0_54"/>
          <p:cNvSpPr txBox="1"/>
          <p:nvPr/>
        </p:nvSpPr>
        <p:spPr>
          <a:xfrm>
            <a:off x="237250" y="5574050"/>
            <a:ext cx="20868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319" name="Google Shape;319;g31440ba0d61_0_54"/>
          <p:cNvSpPr/>
          <p:nvPr/>
        </p:nvSpPr>
        <p:spPr>
          <a:xfrm>
            <a:off x="6897275" y="1212550"/>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Lights Out Non-Euclidean Game</a:t>
            </a:r>
            <a:endParaRPr>
              <a:solidFill>
                <a:schemeClr val="lt1"/>
              </a:solidFill>
              <a:latin typeface="Calibri"/>
              <a:ea typeface="Calibri"/>
              <a:cs typeface="Calibri"/>
              <a:sym typeface="Calibri"/>
            </a:endParaRPr>
          </a:p>
        </p:txBody>
      </p:sp>
      <p:grpSp>
        <p:nvGrpSpPr>
          <p:cNvPr id="320" name="Google Shape;320;g31440ba0d61_0_54"/>
          <p:cNvGrpSpPr/>
          <p:nvPr/>
        </p:nvGrpSpPr>
        <p:grpSpPr>
          <a:xfrm>
            <a:off x="4543075" y="1898050"/>
            <a:ext cx="5856700" cy="1038113"/>
            <a:chOff x="4314475" y="1745650"/>
            <a:chExt cx="5856700" cy="1038113"/>
          </a:xfrm>
        </p:grpSpPr>
        <p:cxnSp>
          <p:nvCxnSpPr>
            <p:cNvPr id="321" name="Google Shape;321;g31440ba0d61_0_54"/>
            <p:cNvCxnSpPr/>
            <p:nvPr/>
          </p:nvCxnSpPr>
          <p:spPr>
            <a:xfrm>
              <a:off x="7399775" y="1745650"/>
              <a:ext cx="0" cy="1518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g31440ba0d61_0_54"/>
            <p:cNvCxnSpPr/>
            <p:nvPr/>
          </p:nvCxnSpPr>
          <p:spPr>
            <a:xfrm>
              <a:off x="5045575" y="1905300"/>
              <a:ext cx="4394400" cy="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g31440ba0d61_0_54"/>
            <p:cNvCxnSpPr/>
            <p:nvPr/>
          </p:nvCxnSpPr>
          <p:spPr>
            <a:xfrm>
              <a:off x="9440075" y="1901038"/>
              <a:ext cx="0" cy="178500"/>
            </a:xfrm>
            <a:prstGeom prst="straightConnector1">
              <a:avLst/>
            </a:prstGeom>
            <a:noFill/>
            <a:ln w="9525" cap="flat" cmpd="sng">
              <a:solidFill>
                <a:schemeClr val="dk2"/>
              </a:solidFill>
              <a:prstDash val="solid"/>
              <a:round/>
              <a:headEnd type="none" w="med" len="med"/>
              <a:tailEnd type="none" w="med" len="med"/>
            </a:ln>
          </p:spPr>
        </p:cxnSp>
        <p:cxnSp>
          <p:nvCxnSpPr>
            <p:cNvPr id="324" name="Google Shape;324;g31440ba0d61_0_54"/>
            <p:cNvCxnSpPr/>
            <p:nvPr/>
          </p:nvCxnSpPr>
          <p:spPr>
            <a:xfrm>
              <a:off x="5045575" y="1900063"/>
              <a:ext cx="0" cy="1785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g31440ba0d61_0_54"/>
            <p:cNvCxnSpPr/>
            <p:nvPr/>
          </p:nvCxnSpPr>
          <p:spPr>
            <a:xfrm>
              <a:off x="5045575" y="2783763"/>
              <a:ext cx="0" cy="0"/>
            </a:xfrm>
            <a:prstGeom prst="straightConnector1">
              <a:avLst/>
            </a:prstGeom>
            <a:noFill/>
            <a:ln w="9525" cap="flat" cmpd="sng">
              <a:solidFill>
                <a:schemeClr val="dk2"/>
              </a:solidFill>
              <a:prstDash val="solid"/>
              <a:round/>
              <a:headEnd type="none" w="med" len="med"/>
              <a:tailEnd type="none" w="med" len="med"/>
            </a:ln>
          </p:spPr>
        </p:cxnSp>
        <p:sp>
          <p:nvSpPr>
            <p:cNvPr id="326" name="Google Shape;326;g31440ba0d61_0_54"/>
            <p:cNvSpPr/>
            <p:nvPr/>
          </p:nvSpPr>
          <p:spPr>
            <a:xfrm>
              <a:off x="8708975" y="2078150"/>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Game Design Development</a:t>
              </a:r>
              <a:endParaRPr>
                <a:solidFill>
                  <a:schemeClr val="lt1"/>
                </a:solidFill>
                <a:latin typeface="Calibri"/>
                <a:ea typeface="Calibri"/>
                <a:cs typeface="Calibri"/>
                <a:sym typeface="Calibri"/>
              </a:endParaRPr>
            </a:p>
          </p:txBody>
        </p:sp>
        <p:sp>
          <p:nvSpPr>
            <p:cNvPr id="327" name="Google Shape;327;g31440ba0d61_0_54"/>
            <p:cNvSpPr/>
            <p:nvPr/>
          </p:nvSpPr>
          <p:spPr>
            <a:xfrm>
              <a:off x="4314475" y="20982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Engine Development</a:t>
              </a:r>
              <a:endParaRPr>
                <a:solidFill>
                  <a:schemeClr val="lt1"/>
                </a:solidFill>
                <a:latin typeface="Calibri"/>
                <a:ea typeface="Calibri"/>
                <a:cs typeface="Calibri"/>
                <a:sym typeface="Calibri"/>
              </a:endParaRPr>
            </a:p>
          </p:txBody>
        </p:sp>
      </p:grpSp>
      <p:sp>
        <p:nvSpPr>
          <p:cNvPr id="328" name="Google Shape;328;g31440ba0d61_0_54"/>
          <p:cNvSpPr/>
          <p:nvPr/>
        </p:nvSpPr>
        <p:spPr>
          <a:xfrm>
            <a:off x="6897275" y="1212550"/>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Lights Out Non-Euclidean Game</a:t>
            </a:r>
            <a:endParaRPr>
              <a:latin typeface="Calibri"/>
              <a:ea typeface="Calibri"/>
              <a:cs typeface="Calibri"/>
              <a:sym typeface="Calibri"/>
            </a:endParaRPr>
          </a:p>
        </p:txBody>
      </p:sp>
      <p:grpSp>
        <p:nvGrpSpPr>
          <p:cNvPr id="329" name="Google Shape;329;g31440ba0d61_0_54"/>
          <p:cNvGrpSpPr/>
          <p:nvPr/>
        </p:nvGrpSpPr>
        <p:grpSpPr>
          <a:xfrm>
            <a:off x="4543075" y="1898050"/>
            <a:ext cx="5856700" cy="1038113"/>
            <a:chOff x="4170150" y="3533875"/>
            <a:chExt cx="5856700" cy="1038113"/>
          </a:xfrm>
        </p:grpSpPr>
        <p:sp>
          <p:nvSpPr>
            <p:cNvPr id="330" name="Google Shape;330;g31440ba0d61_0_54"/>
            <p:cNvSpPr/>
            <p:nvPr/>
          </p:nvSpPr>
          <p:spPr>
            <a:xfrm>
              <a:off x="8564650" y="3866375"/>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Game Design Development</a:t>
              </a:r>
              <a:endParaRPr>
                <a:latin typeface="Calibri"/>
                <a:ea typeface="Calibri"/>
                <a:cs typeface="Calibri"/>
                <a:sym typeface="Calibri"/>
              </a:endParaRPr>
            </a:p>
          </p:txBody>
        </p:sp>
        <p:sp>
          <p:nvSpPr>
            <p:cNvPr id="331" name="Google Shape;331;g31440ba0d61_0_54"/>
            <p:cNvSpPr/>
            <p:nvPr/>
          </p:nvSpPr>
          <p:spPr>
            <a:xfrm>
              <a:off x="4170150" y="388648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Engine Development</a:t>
              </a:r>
              <a:endParaRPr>
                <a:latin typeface="Calibri"/>
                <a:ea typeface="Calibri"/>
                <a:cs typeface="Calibri"/>
                <a:sym typeface="Calibri"/>
              </a:endParaRPr>
            </a:p>
          </p:txBody>
        </p:sp>
        <p:cxnSp>
          <p:nvCxnSpPr>
            <p:cNvPr id="332" name="Google Shape;332;g31440ba0d61_0_54"/>
            <p:cNvCxnSpPr/>
            <p:nvPr/>
          </p:nvCxnSpPr>
          <p:spPr>
            <a:xfrm>
              <a:off x="7255450" y="3533875"/>
              <a:ext cx="0" cy="1518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g31440ba0d61_0_54"/>
            <p:cNvCxnSpPr/>
            <p:nvPr/>
          </p:nvCxnSpPr>
          <p:spPr>
            <a:xfrm>
              <a:off x="4901250" y="3693525"/>
              <a:ext cx="4394400" cy="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g31440ba0d61_0_54"/>
            <p:cNvCxnSpPr/>
            <p:nvPr/>
          </p:nvCxnSpPr>
          <p:spPr>
            <a:xfrm>
              <a:off x="9295750" y="3689263"/>
              <a:ext cx="0" cy="17850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g31440ba0d61_0_54"/>
            <p:cNvCxnSpPr>
              <a:endCxn id="331" idx="0"/>
            </p:cNvCxnSpPr>
            <p:nvPr/>
          </p:nvCxnSpPr>
          <p:spPr>
            <a:xfrm>
              <a:off x="4901250" y="3688188"/>
              <a:ext cx="0" cy="198300"/>
            </a:xfrm>
            <a:prstGeom prst="straightConnector1">
              <a:avLst/>
            </a:prstGeom>
            <a:noFill/>
            <a:ln w="9525" cap="flat" cmpd="sng">
              <a:solidFill>
                <a:schemeClr val="dk2"/>
              </a:solidFill>
              <a:prstDash val="solid"/>
              <a:round/>
              <a:headEnd type="none" w="med" len="med"/>
              <a:tailEnd type="none" w="med" len="med"/>
            </a:ln>
          </p:spPr>
        </p:cxnSp>
      </p:grpSp>
      <p:grpSp>
        <p:nvGrpSpPr>
          <p:cNvPr id="336" name="Google Shape;336;g31440ba0d61_0_54"/>
          <p:cNvGrpSpPr/>
          <p:nvPr/>
        </p:nvGrpSpPr>
        <p:grpSpPr>
          <a:xfrm>
            <a:off x="2910125" y="2936162"/>
            <a:ext cx="4850125" cy="2651042"/>
            <a:chOff x="2681525" y="2783763"/>
            <a:chExt cx="4850125" cy="2651042"/>
          </a:xfrm>
        </p:grpSpPr>
        <p:sp>
          <p:nvSpPr>
            <p:cNvPr id="337" name="Google Shape;337;g31440ba0d61_0_54"/>
            <p:cNvSpPr/>
            <p:nvPr/>
          </p:nvSpPr>
          <p:spPr>
            <a:xfrm>
              <a:off x="2681525" y="3157338"/>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Abstractions</a:t>
              </a:r>
              <a:endParaRPr>
                <a:solidFill>
                  <a:schemeClr val="lt1"/>
                </a:solidFill>
                <a:latin typeface="Calibri"/>
                <a:ea typeface="Calibri"/>
                <a:cs typeface="Calibri"/>
                <a:sym typeface="Calibri"/>
              </a:endParaRPr>
            </a:p>
          </p:txBody>
        </p:sp>
        <p:sp>
          <p:nvSpPr>
            <p:cNvPr id="338" name="Google Shape;338;g31440ba0d61_0_54"/>
            <p:cNvSpPr/>
            <p:nvPr/>
          </p:nvSpPr>
          <p:spPr>
            <a:xfrm>
              <a:off x="4252800" y="3157338"/>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Hyperbolic Shaders</a:t>
              </a:r>
              <a:endParaRPr>
                <a:solidFill>
                  <a:schemeClr val="lt1"/>
                </a:solidFill>
                <a:latin typeface="Calibri"/>
                <a:ea typeface="Calibri"/>
                <a:cs typeface="Calibri"/>
                <a:sym typeface="Calibri"/>
              </a:endParaRPr>
            </a:p>
          </p:txBody>
        </p:sp>
        <p:sp>
          <p:nvSpPr>
            <p:cNvPr id="339" name="Google Shape;339;g31440ba0d61_0_54"/>
            <p:cNvSpPr/>
            <p:nvPr/>
          </p:nvSpPr>
          <p:spPr>
            <a:xfrm>
              <a:off x="5842950" y="3157338"/>
              <a:ext cx="16887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Entity-Component System</a:t>
              </a:r>
              <a:endParaRPr>
                <a:solidFill>
                  <a:schemeClr val="lt1"/>
                </a:solidFill>
                <a:latin typeface="Calibri"/>
                <a:ea typeface="Calibri"/>
                <a:cs typeface="Calibri"/>
                <a:sym typeface="Calibri"/>
              </a:endParaRPr>
            </a:p>
          </p:txBody>
        </p:sp>
        <p:sp>
          <p:nvSpPr>
            <p:cNvPr id="340" name="Google Shape;340;g31440ba0d61_0_54"/>
            <p:cNvSpPr/>
            <p:nvPr/>
          </p:nvSpPr>
          <p:spPr>
            <a:xfrm>
              <a:off x="3124050" y="4161588"/>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Input Management</a:t>
              </a:r>
              <a:endParaRPr>
                <a:solidFill>
                  <a:schemeClr val="lt1"/>
                </a:solidFill>
                <a:latin typeface="Calibri"/>
                <a:ea typeface="Calibri"/>
                <a:cs typeface="Calibri"/>
                <a:sym typeface="Calibri"/>
              </a:endParaRPr>
            </a:p>
          </p:txBody>
        </p:sp>
        <p:sp>
          <p:nvSpPr>
            <p:cNvPr id="341" name="Google Shape;341;g31440ba0d61_0_54"/>
            <p:cNvSpPr/>
            <p:nvPr/>
          </p:nvSpPr>
          <p:spPr>
            <a:xfrm>
              <a:off x="3124050" y="4869905"/>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Camera Controls</a:t>
              </a:r>
              <a:endParaRPr>
                <a:solidFill>
                  <a:schemeClr val="lt1"/>
                </a:solidFill>
                <a:latin typeface="Calibri"/>
                <a:ea typeface="Calibri"/>
                <a:cs typeface="Calibri"/>
                <a:sym typeface="Calibri"/>
              </a:endParaRPr>
            </a:p>
          </p:txBody>
        </p:sp>
        <p:cxnSp>
          <p:nvCxnSpPr>
            <p:cNvPr id="342" name="Google Shape;342;g31440ba0d61_0_54"/>
            <p:cNvCxnSpPr/>
            <p:nvPr/>
          </p:nvCxnSpPr>
          <p:spPr>
            <a:xfrm>
              <a:off x="5045575" y="2783763"/>
              <a:ext cx="0" cy="1956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g31440ba0d61_0_54"/>
            <p:cNvCxnSpPr/>
            <p:nvPr/>
          </p:nvCxnSpPr>
          <p:spPr>
            <a:xfrm>
              <a:off x="341262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g31440ba0d61_0_54"/>
            <p:cNvCxnSpPr/>
            <p:nvPr/>
          </p:nvCxnSpPr>
          <p:spPr>
            <a:xfrm>
              <a:off x="504557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g31440ba0d61_0_54"/>
            <p:cNvCxnSpPr/>
            <p:nvPr/>
          </p:nvCxnSpPr>
          <p:spPr>
            <a:xfrm>
              <a:off x="6687300"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g31440ba0d61_0_54"/>
            <p:cNvCxnSpPr/>
            <p:nvPr/>
          </p:nvCxnSpPr>
          <p:spPr>
            <a:xfrm>
              <a:off x="3412625" y="2979225"/>
              <a:ext cx="3279000" cy="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g31440ba0d61_0_54"/>
            <p:cNvCxnSpPr>
              <a:stCxn id="340" idx="1"/>
            </p:cNvCxnSpPr>
            <p:nvPr/>
          </p:nvCxnSpPr>
          <p:spPr>
            <a:xfrm rot="10800000">
              <a:off x="2924250" y="44440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g31440ba0d61_0_54"/>
            <p:cNvCxnSpPr/>
            <p:nvPr/>
          </p:nvCxnSpPr>
          <p:spPr>
            <a:xfrm rot="10800000">
              <a:off x="2924250" y="51523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g31440ba0d61_0_54"/>
            <p:cNvCxnSpPr/>
            <p:nvPr/>
          </p:nvCxnSpPr>
          <p:spPr>
            <a:xfrm rot="10800000">
              <a:off x="2921975" y="3842850"/>
              <a:ext cx="0" cy="1309500"/>
            </a:xfrm>
            <a:prstGeom prst="straightConnector1">
              <a:avLst/>
            </a:prstGeom>
            <a:noFill/>
            <a:ln w="9525" cap="flat" cmpd="sng">
              <a:solidFill>
                <a:schemeClr val="dk2"/>
              </a:solidFill>
              <a:prstDash val="solid"/>
              <a:round/>
              <a:headEnd type="none" w="med" len="med"/>
              <a:tailEnd type="none" w="med" len="med"/>
            </a:ln>
          </p:spPr>
        </p:cxnSp>
      </p:grpSp>
      <p:grpSp>
        <p:nvGrpSpPr>
          <p:cNvPr id="350" name="Google Shape;350;g31440ba0d61_0_54"/>
          <p:cNvGrpSpPr/>
          <p:nvPr/>
        </p:nvGrpSpPr>
        <p:grpSpPr>
          <a:xfrm>
            <a:off x="2910125" y="2936162"/>
            <a:ext cx="4850125" cy="2651042"/>
            <a:chOff x="2681525" y="2783763"/>
            <a:chExt cx="4850125" cy="2651042"/>
          </a:xfrm>
        </p:grpSpPr>
        <p:sp>
          <p:nvSpPr>
            <p:cNvPr id="351" name="Google Shape;351;g31440ba0d61_0_54"/>
            <p:cNvSpPr/>
            <p:nvPr/>
          </p:nvSpPr>
          <p:spPr>
            <a:xfrm>
              <a:off x="2681525" y="315733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Abstractions</a:t>
              </a:r>
              <a:endParaRPr>
                <a:latin typeface="Calibri"/>
                <a:ea typeface="Calibri"/>
                <a:cs typeface="Calibri"/>
                <a:sym typeface="Calibri"/>
              </a:endParaRPr>
            </a:p>
          </p:txBody>
        </p:sp>
        <p:sp>
          <p:nvSpPr>
            <p:cNvPr id="352" name="Google Shape;352;g31440ba0d61_0_54"/>
            <p:cNvSpPr/>
            <p:nvPr/>
          </p:nvSpPr>
          <p:spPr>
            <a:xfrm>
              <a:off x="4252800" y="315733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Hyperbolic Shaders</a:t>
              </a:r>
              <a:endParaRPr>
                <a:latin typeface="Calibri"/>
                <a:ea typeface="Calibri"/>
                <a:cs typeface="Calibri"/>
                <a:sym typeface="Calibri"/>
              </a:endParaRPr>
            </a:p>
          </p:txBody>
        </p:sp>
        <p:sp>
          <p:nvSpPr>
            <p:cNvPr id="353" name="Google Shape;353;g31440ba0d61_0_54"/>
            <p:cNvSpPr/>
            <p:nvPr/>
          </p:nvSpPr>
          <p:spPr>
            <a:xfrm>
              <a:off x="5842950" y="3157338"/>
              <a:ext cx="16887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Entity-Component System</a:t>
              </a:r>
              <a:endParaRPr>
                <a:latin typeface="Calibri"/>
                <a:ea typeface="Calibri"/>
                <a:cs typeface="Calibri"/>
                <a:sym typeface="Calibri"/>
              </a:endParaRPr>
            </a:p>
          </p:txBody>
        </p:sp>
        <p:sp>
          <p:nvSpPr>
            <p:cNvPr id="354" name="Google Shape;354;g31440ba0d61_0_54"/>
            <p:cNvSpPr/>
            <p:nvPr/>
          </p:nvSpPr>
          <p:spPr>
            <a:xfrm>
              <a:off x="3124050" y="4161588"/>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Input Management</a:t>
              </a:r>
              <a:endParaRPr>
                <a:latin typeface="Calibri"/>
                <a:ea typeface="Calibri"/>
                <a:cs typeface="Calibri"/>
                <a:sym typeface="Calibri"/>
              </a:endParaRPr>
            </a:p>
          </p:txBody>
        </p:sp>
        <p:sp>
          <p:nvSpPr>
            <p:cNvPr id="355" name="Google Shape;355;g31440ba0d61_0_54"/>
            <p:cNvSpPr/>
            <p:nvPr/>
          </p:nvSpPr>
          <p:spPr>
            <a:xfrm>
              <a:off x="3124050" y="4869905"/>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Camera Controls</a:t>
              </a:r>
              <a:endParaRPr>
                <a:latin typeface="Calibri"/>
                <a:ea typeface="Calibri"/>
                <a:cs typeface="Calibri"/>
                <a:sym typeface="Calibri"/>
              </a:endParaRPr>
            </a:p>
          </p:txBody>
        </p:sp>
        <p:cxnSp>
          <p:nvCxnSpPr>
            <p:cNvPr id="356" name="Google Shape;356;g31440ba0d61_0_54"/>
            <p:cNvCxnSpPr/>
            <p:nvPr/>
          </p:nvCxnSpPr>
          <p:spPr>
            <a:xfrm>
              <a:off x="5045575" y="2783763"/>
              <a:ext cx="0" cy="19560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g31440ba0d61_0_54"/>
            <p:cNvCxnSpPr/>
            <p:nvPr/>
          </p:nvCxnSpPr>
          <p:spPr>
            <a:xfrm>
              <a:off x="341262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g31440ba0d61_0_54"/>
            <p:cNvCxnSpPr/>
            <p:nvPr/>
          </p:nvCxnSpPr>
          <p:spPr>
            <a:xfrm>
              <a:off x="504557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g31440ba0d61_0_54"/>
            <p:cNvCxnSpPr/>
            <p:nvPr/>
          </p:nvCxnSpPr>
          <p:spPr>
            <a:xfrm>
              <a:off x="6687300"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g31440ba0d61_0_54"/>
            <p:cNvCxnSpPr/>
            <p:nvPr/>
          </p:nvCxnSpPr>
          <p:spPr>
            <a:xfrm>
              <a:off x="3412625" y="2979225"/>
              <a:ext cx="3279000" cy="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g31440ba0d61_0_54"/>
            <p:cNvCxnSpPr>
              <a:stCxn id="354" idx="1"/>
            </p:cNvCxnSpPr>
            <p:nvPr/>
          </p:nvCxnSpPr>
          <p:spPr>
            <a:xfrm rot="10800000">
              <a:off x="2924250" y="44440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g31440ba0d61_0_54"/>
            <p:cNvCxnSpPr/>
            <p:nvPr/>
          </p:nvCxnSpPr>
          <p:spPr>
            <a:xfrm rot="10800000">
              <a:off x="2924250" y="51523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g31440ba0d61_0_54"/>
            <p:cNvCxnSpPr/>
            <p:nvPr/>
          </p:nvCxnSpPr>
          <p:spPr>
            <a:xfrm rot="10800000">
              <a:off x="2921975" y="3842850"/>
              <a:ext cx="0" cy="1309500"/>
            </a:xfrm>
            <a:prstGeom prst="straightConnector1">
              <a:avLst/>
            </a:prstGeom>
            <a:noFill/>
            <a:ln w="9525" cap="flat" cmpd="sng">
              <a:solidFill>
                <a:schemeClr val="dk2"/>
              </a:solidFill>
              <a:prstDash val="solid"/>
              <a:round/>
              <a:headEnd type="none" w="med" len="med"/>
              <a:tailEnd type="none" w="med" len="med"/>
            </a:ln>
          </p:spPr>
        </p:cxnSp>
      </p:grpSp>
      <p:grpSp>
        <p:nvGrpSpPr>
          <p:cNvPr id="364" name="Google Shape;364;g31440ba0d61_0_54"/>
          <p:cNvGrpSpPr/>
          <p:nvPr/>
        </p:nvGrpSpPr>
        <p:grpSpPr>
          <a:xfrm>
            <a:off x="8064625" y="2916050"/>
            <a:ext cx="3553988" cy="2666930"/>
            <a:chOff x="7836025" y="2763650"/>
            <a:chExt cx="3553988" cy="2666930"/>
          </a:xfrm>
        </p:grpSpPr>
        <p:sp>
          <p:nvSpPr>
            <p:cNvPr id="365" name="Google Shape;365;g31440ba0d61_0_54"/>
            <p:cNvSpPr/>
            <p:nvPr/>
          </p:nvSpPr>
          <p:spPr>
            <a:xfrm>
              <a:off x="7836025" y="31716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Prototyping</a:t>
              </a:r>
              <a:endParaRPr>
                <a:solidFill>
                  <a:schemeClr val="dk1"/>
                </a:solidFill>
                <a:latin typeface="Calibri"/>
                <a:ea typeface="Calibri"/>
                <a:cs typeface="Calibri"/>
                <a:sym typeface="Calibri"/>
              </a:endParaRPr>
            </a:p>
          </p:txBody>
        </p:sp>
        <p:sp>
          <p:nvSpPr>
            <p:cNvPr id="366" name="Google Shape;366;g31440ba0d61_0_54"/>
            <p:cNvSpPr/>
            <p:nvPr/>
          </p:nvSpPr>
          <p:spPr>
            <a:xfrm>
              <a:off x="9581900" y="31716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Specify Requirements</a:t>
              </a:r>
              <a:endParaRPr>
                <a:solidFill>
                  <a:schemeClr val="dk1"/>
                </a:solidFill>
                <a:latin typeface="Calibri"/>
                <a:ea typeface="Calibri"/>
                <a:cs typeface="Calibri"/>
                <a:sym typeface="Calibri"/>
              </a:endParaRPr>
            </a:p>
          </p:txBody>
        </p:sp>
        <p:cxnSp>
          <p:nvCxnSpPr>
            <p:cNvPr id="367" name="Google Shape;367;g31440ba0d61_0_54"/>
            <p:cNvCxnSpPr/>
            <p:nvPr/>
          </p:nvCxnSpPr>
          <p:spPr>
            <a:xfrm>
              <a:off x="9440075" y="2763650"/>
              <a:ext cx="0" cy="2235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g31440ba0d61_0_54"/>
            <p:cNvCxnSpPr/>
            <p:nvPr/>
          </p:nvCxnSpPr>
          <p:spPr>
            <a:xfrm>
              <a:off x="8567125" y="2991063"/>
              <a:ext cx="0" cy="1806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g31440ba0d61_0_54"/>
            <p:cNvCxnSpPr/>
            <p:nvPr/>
          </p:nvCxnSpPr>
          <p:spPr>
            <a:xfrm>
              <a:off x="10313000" y="2985575"/>
              <a:ext cx="0" cy="1860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g31440ba0d61_0_54"/>
            <p:cNvCxnSpPr/>
            <p:nvPr/>
          </p:nvCxnSpPr>
          <p:spPr>
            <a:xfrm>
              <a:off x="8562413" y="2985575"/>
              <a:ext cx="1755300" cy="0"/>
            </a:xfrm>
            <a:prstGeom prst="straightConnector1">
              <a:avLst/>
            </a:prstGeom>
            <a:noFill/>
            <a:ln w="9525" cap="flat" cmpd="sng">
              <a:solidFill>
                <a:schemeClr val="dk2"/>
              </a:solidFill>
              <a:prstDash val="solid"/>
              <a:round/>
              <a:headEnd type="none" w="med" len="med"/>
              <a:tailEnd type="none" w="med" len="med"/>
            </a:ln>
          </p:spPr>
        </p:cxnSp>
        <p:sp>
          <p:nvSpPr>
            <p:cNvPr id="371" name="Google Shape;371;g31440ba0d61_0_54"/>
            <p:cNvSpPr/>
            <p:nvPr/>
          </p:nvSpPr>
          <p:spPr>
            <a:xfrm>
              <a:off x="8332938" y="4157363"/>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Player Interaction</a:t>
              </a:r>
              <a:endParaRPr>
                <a:solidFill>
                  <a:schemeClr val="dk1"/>
                </a:solidFill>
                <a:latin typeface="Calibri"/>
                <a:ea typeface="Calibri"/>
                <a:cs typeface="Calibri"/>
                <a:sym typeface="Calibri"/>
              </a:endParaRPr>
            </a:p>
          </p:txBody>
        </p:sp>
        <p:sp>
          <p:nvSpPr>
            <p:cNvPr id="372" name="Google Shape;372;g31440ba0d61_0_54"/>
            <p:cNvSpPr/>
            <p:nvPr/>
          </p:nvSpPr>
          <p:spPr>
            <a:xfrm>
              <a:off x="8332938" y="4865680"/>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Testing</a:t>
              </a:r>
              <a:endParaRPr>
                <a:solidFill>
                  <a:schemeClr val="dk1"/>
                </a:solidFill>
                <a:latin typeface="Calibri"/>
                <a:ea typeface="Calibri"/>
                <a:cs typeface="Calibri"/>
                <a:sym typeface="Calibri"/>
              </a:endParaRPr>
            </a:p>
          </p:txBody>
        </p:sp>
        <p:cxnSp>
          <p:nvCxnSpPr>
            <p:cNvPr id="373" name="Google Shape;373;g31440ba0d61_0_54"/>
            <p:cNvCxnSpPr>
              <a:stCxn id="371" idx="1"/>
            </p:cNvCxnSpPr>
            <p:nvPr/>
          </p:nvCxnSpPr>
          <p:spPr>
            <a:xfrm rot="10800000">
              <a:off x="8133138" y="44398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g31440ba0d61_0_54"/>
            <p:cNvCxnSpPr/>
            <p:nvPr/>
          </p:nvCxnSpPr>
          <p:spPr>
            <a:xfrm rot="10800000">
              <a:off x="8133138" y="51481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g31440ba0d61_0_54"/>
            <p:cNvCxnSpPr/>
            <p:nvPr/>
          </p:nvCxnSpPr>
          <p:spPr>
            <a:xfrm rot="10800000">
              <a:off x="8130863" y="3859325"/>
              <a:ext cx="0" cy="1288800"/>
            </a:xfrm>
            <a:prstGeom prst="straightConnector1">
              <a:avLst/>
            </a:prstGeom>
            <a:noFill/>
            <a:ln w="9525" cap="flat" cmpd="sng">
              <a:solidFill>
                <a:schemeClr val="dk2"/>
              </a:solidFill>
              <a:prstDash val="solid"/>
              <a:round/>
              <a:headEnd type="none" w="med" len="med"/>
              <a:tailEnd type="none" w="med" len="med"/>
            </a:ln>
          </p:spPr>
        </p:cxnSp>
        <p:sp>
          <p:nvSpPr>
            <p:cNvPr id="376" name="Google Shape;376;g31440ba0d61_0_54"/>
            <p:cNvSpPr/>
            <p:nvPr/>
          </p:nvSpPr>
          <p:spPr>
            <a:xfrm>
              <a:off x="10079913" y="4155313"/>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Game Mechanics</a:t>
              </a:r>
              <a:endParaRPr>
                <a:solidFill>
                  <a:schemeClr val="dk1"/>
                </a:solidFill>
                <a:latin typeface="Calibri"/>
                <a:ea typeface="Calibri"/>
                <a:cs typeface="Calibri"/>
                <a:sym typeface="Calibri"/>
              </a:endParaRPr>
            </a:p>
          </p:txBody>
        </p:sp>
        <p:sp>
          <p:nvSpPr>
            <p:cNvPr id="377" name="Google Shape;377;g31440ba0d61_0_54"/>
            <p:cNvSpPr/>
            <p:nvPr/>
          </p:nvSpPr>
          <p:spPr>
            <a:xfrm>
              <a:off x="10079913" y="4863630"/>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High-Level Story</a:t>
              </a:r>
              <a:endParaRPr>
                <a:solidFill>
                  <a:schemeClr val="dk1"/>
                </a:solidFill>
                <a:latin typeface="Calibri"/>
                <a:ea typeface="Calibri"/>
                <a:cs typeface="Calibri"/>
                <a:sym typeface="Calibri"/>
              </a:endParaRPr>
            </a:p>
          </p:txBody>
        </p:sp>
        <p:cxnSp>
          <p:nvCxnSpPr>
            <p:cNvPr id="378" name="Google Shape;378;g31440ba0d61_0_54"/>
            <p:cNvCxnSpPr>
              <a:stCxn id="376" idx="1"/>
            </p:cNvCxnSpPr>
            <p:nvPr/>
          </p:nvCxnSpPr>
          <p:spPr>
            <a:xfrm rot="10800000">
              <a:off x="9880113" y="44377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79" name="Google Shape;379;g31440ba0d61_0_54"/>
            <p:cNvCxnSpPr/>
            <p:nvPr/>
          </p:nvCxnSpPr>
          <p:spPr>
            <a:xfrm rot="10800000">
              <a:off x="9880113" y="51460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g31440ba0d61_0_54"/>
            <p:cNvCxnSpPr/>
            <p:nvPr/>
          </p:nvCxnSpPr>
          <p:spPr>
            <a:xfrm rot="10800000">
              <a:off x="9877838" y="3857275"/>
              <a:ext cx="0" cy="1288800"/>
            </a:xfrm>
            <a:prstGeom prst="straightConnector1">
              <a:avLst/>
            </a:prstGeom>
            <a:noFill/>
            <a:ln w="9525" cap="flat" cmpd="sng">
              <a:solidFill>
                <a:schemeClr val="dk2"/>
              </a:solidFill>
              <a:prstDash val="solid"/>
              <a:round/>
              <a:headEnd type="none" w="med" len="med"/>
              <a:tailEnd type="none" w="med" len="med"/>
            </a:ln>
          </p:spPr>
        </p:cxnSp>
      </p:grpSp>
      <p:sp>
        <p:nvSpPr>
          <p:cNvPr id="381" name="Google Shape;381;g31440ba0d61_0_54"/>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400"/>
              <a:buFont typeface="Arial"/>
              <a:buNone/>
            </a:pPr>
            <a:r>
              <a:rPr lang="en-US" sz="2400" b="1">
                <a:solidFill>
                  <a:srgbClr val="C90F2D"/>
                </a:solidFill>
              </a:rPr>
              <a:t>Task Decomposition</a:t>
            </a:r>
            <a:endParaRPr sz="2400" b="1">
              <a:solidFill>
                <a:srgbClr val="C90F2D"/>
              </a:solidFill>
            </a:endParaRPr>
          </a:p>
        </p:txBody>
      </p:sp>
      <p:pic>
        <p:nvPicPr>
          <p:cNvPr id="382" name="Google Shape;382;g31440ba0d61_0_54"/>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383" name="Google Shape;383;g31440ba0d61_0_54"/>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384" name="Google Shape;384;g31440ba0d61_0_54"/>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5" name="Google Shape;385;g31440ba0d61_0_54"/>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386" name="Google Shape;386;g31440ba0d61_0_54"/>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1cb5f5e609_2_0"/>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g31cb5f5e609_2_0"/>
          <p:cNvSpPr txBox="1"/>
          <p:nvPr/>
        </p:nvSpPr>
        <p:spPr>
          <a:xfrm>
            <a:off x="8317149" y="6097525"/>
            <a:ext cx="3589020"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 </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19</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93" name="Google Shape;393;g31cb5f5e609_2_0"/>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Detailed Design</a:t>
            </a:r>
            <a:endParaRPr sz="1400" b="0" i="0" u="none" strike="noStrike" cap="none">
              <a:solidFill>
                <a:srgbClr val="000000"/>
              </a:solidFill>
              <a:latin typeface="Arial"/>
              <a:ea typeface="Arial"/>
              <a:cs typeface="Arial"/>
              <a:sym typeface="Arial"/>
            </a:endParaRPr>
          </a:p>
        </p:txBody>
      </p:sp>
      <p:pic>
        <p:nvPicPr>
          <p:cNvPr id="394" name="Google Shape;394;g31cb5f5e609_2_0"/>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395" name="Google Shape;395;g31cb5f5e609_2_0"/>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396" name="Google Shape;396;g31cb5f5e609_2_0"/>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397" name="Google Shape;397;g31cb5f5e609_2_0"/>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398" name="Google Shape;398;g31cb5f5e609_2_0"/>
          <p:cNvPicPr preferRelativeResize="0"/>
          <p:nvPr/>
        </p:nvPicPr>
        <p:blipFill>
          <a:blip r:embed="rId4">
            <a:alphaModFix/>
          </a:blip>
          <a:stretch>
            <a:fillRect/>
          </a:stretch>
        </p:blipFill>
        <p:spPr>
          <a:xfrm>
            <a:off x="3382400" y="781600"/>
            <a:ext cx="7817201" cy="5685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feff6d038c_1_84"/>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g2feff6d038c_1_84"/>
          <p:cNvSpPr txBox="1"/>
          <p:nvPr/>
        </p:nvSpPr>
        <p:spPr>
          <a:xfrm>
            <a:off x="7655668" y="6097525"/>
            <a:ext cx="4250501"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 </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2</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00" name="Google Shape;100;g2feff6d038c_1_84"/>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90F2D"/>
                </a:solidFill>
                <a:latin typeface="Arial"/>
                <a:ea typeface="Arial"/>
                <a:cs typeface="Arial"/>
                <a:sym typeface="Arial"/>
              </a:rPr>
              <a:t>Project Overview</a:t>
            </a:r>
            <a:endParaRPr sz="1400" b="0" i="0" u="none" strike="noStrike" cap="none">
              <a:solidFill>
                <a:srgbClr val="000000"/>
              </a:solidFill>
              <a:latin typeface="Arial"/>
              <a:ea typeface="Arial"/>
              <a:cs typeface="Arial"/>
              <a:sym typeface="Arial"/>
            </a:endParaRPr>
          </a:p>
        </p:txBody>
      </p:sp>
      <p:sp>
        <p:nvSpPr>
          <p:cNvPr id="101" name="Google Shape;101;g2feff6d038c_1_84"/>
          <p:cNvSpPr txBox="1"/>
          <p:nvPr/>
        </p:nvSpPr>
        <p:spPr>
          <a:xfrm>
            <a:off x="3349782" y="1412341"/>
            <a:ext cx="8166300" cy="12837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Clr>
                <a:srgbClr val="000000"/>
              </a:buClr>
              <a:buSzPts val="2000"/>
              <a:buFont typeface="Arial"/>
              <a:buNone/>
            </a:pPr>
            <a:r>
              <a:rPr lang="en-US" sz="1800" b="1" i="0" u="none" strike="noStrike" cap="none">
                <a:solidFill>
                  <a:schemeClr val="dk1"/>
                </a:solidFill>
                <a:latin typeface="Arial"/>
                <a:ea typeface="Arial"/>
                <a:cs typeface="Arial"/>
                <a:sym typeface="Arial"/>
              </a:rPr>
              <a:t>This project aims to</a:t>
            </a:r>
            <a:r>
              <a:rPr lang="en-US" sz="1800" b="1">
                <a:solidFill>
                  <a:schemeClr val="dk1"/>
                </a:solidFill>
              </a:rPr>
              <a:t>:</a:t>
            </a:r>
            <a:endParaRPr sz="1800" b="1" i="0" u="none" strike="noStrike" cap="none">
              <a:solidFill>
                <a:schemeClr val="dk1"/>
              </a:solidFill>
              <a:latin typeface="Arial"/>
              <a:ea typeface="Arial"/>
              <a:cs typeface="Arial"/>
              <a:sym typeface="Arial"/>
            </a:endParaRPr>
          </a:p>
          <a:p>
            <a:pPr marL="457200" marR="0" lvl="0" indent="-342900" algn="l" rtl="0">
              <a:lnSpc>
                <a:spcPct val="165000"/>
              </a:lnSpc>
              <a:spcBef>
                <a:spcPts val="0"/>
              </a:spcBef>
              <a:spcAft>
                <a:spcPts val="0"/>
              </a:spcAft>
              <a:buClr>
                <a:schemeClr val="dk1"/>
              </a:buClr>
              <a:buSzPts val="1800"/>
              <a:buChar char="●"/>
            </a:pPr>
            <a:r>
              <a:rPr lang="en-US" sz="1800" i="0" u="none" strike="noStrike" cap="none">
                <a:solidFill>
                  <a:schemeClr val="dk1"/>
                </a:solidFill>
              </a:rPr>
              <a:t>Create a Non-Euclidean 2-dimensional game/rendering engine </a:t>
            </a:r>
            <a:endParaRPr sz="1800" i="0" u="none" strike="noStrike" cap="none">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i="0" u="none" strike="noStrike" cap="none">
                <a:solidFill>
                  <a:schemeClr val="dk1"/>
                </a:solidFill>
              </a:rPr>
              <a:t>Design and develop a game to showcase the engine</a:t>
            </a:r>
            <a:endParaRPr sz="1800" i="0" u="none" strike="noStrike" cap="none">
              <a:solidFill>
                <a:srgbClr val="000000"/>
              </a:solidFill>
            </a:endParaRPr>
          </a:p>
        </p:txBody>
      </p:sp>
      <p:pic>
        <p:nvPicPr>
          <p:cNvPr id="102" name="Google Shape;102;g2feff6d038c_1_84"/>
          <p:cNvPicPr preferRelativeResize="0"/>
          <p:nvPr/>
        </p:nvPicPr>
        <p:blipFill rotWithShape="1">
          <a:blip r:embed="rId3">
            <a:alphaModFix/>
          </a:blip>
          <a:srcRect/>
          <a:stretch/>
        </p:blipFill>
        <p:spPr>
          <a:xfrm>
            <a:off x="296457" y="536822"/>
            <a:ext cx="2194494" cy="1092281"/>
          </a:xfrm>
          <a:prstGeom prst="rect">
            <a:avLst/>
          </a:prstGeom>
          <a:noFill/>
          <a:ln>
            <a:noFill/>
          </a:ln>
        </p:spPr>
      </p:pic>
      <p:pic>
        <p:nvPicPr>
          <p:cNvPr id="103" name="Google Shape;103;g2feff6d038c_1_84"/>
          <p:cNvPicPr preferRelativeResize="0"/>
          <p:nvPr/>
        </p:nvPicPr>
        <p:blipFill rotWithShape="1">
          <a:blip r:embed="rId4">
            <a:alphaModFix/>
          </a:blip>
          <a:srcRect/>
          <a:stretch/>
        </p:blipFill>
        <p:spPr>
          <a:xfrm>
            <a:off x="3531788" y="3358481"/>
            <a:ext cx="7802275" cy="2481250"/>
          </a:xfrm>
          <a:prstGeom prst="rect">
            <a:avLst/>
          </a:prstGeom>
          <a:noFill/>
          <a:ln>
            <a:noFill/>
          </a:ln>
        </p:spPr>
      </p:pic>
      <p:sp>
        <p:nvSpPr>
          <p:cNvPr id="104" name="Google Shape;104;g2feff6d038c_1_84"/>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feff6d038c_1_84"/>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Overview</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106" name="Google Shape;106;g2feff6d038c_1_84"/>
          <p:cNvSpPr txBox="1"/>
          <p:nvPr/>
        </p:nvSpPr>
        <p:spPr>
          <a:xfrm>
            <a:off x="4561327" y="5839725"/>
            <a:ext cx="54354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1: Overview of Euclidean versus Non-Euclidean Spaces.</a:t>
            </a:r>
            <a:endParaRPr sz="25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1440ba0d61_0_72"/>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g31440ba0d61_0_72"/>
          <p:cNvSpPr txBox="1"/>
          <p:nvPr/>
        </p:nvSpPr>
        <p:spPr>
          <a:xfrm>
            <a:off x="8599251" y="6097525"/>
            <a:ext cx="3306918"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 </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20</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05" name="Google Shape;405;g31440ba0d61_0_72"/>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Technology Platforms</a:t>
            </a:r>
            <a:endParaRPr sz="1400" b="0" i="0" u="none" strike="noStrike" cap="none">
              <a:solidFill>
                <a:srgbClr val="000000"/>
              </a:solidFill>
              <a:latin typeface="Arial"/>
              <a:ea typeface="Arial"/>
              <a:cs typeface="Arial"/>
              <a:sym typeface="Arial"/>
            </a:endParaRPr>
          </a:p>
        </p:txBody>
      </p:sp>
      <p:sp>
        <p:nvSpPr>
          <p:cNvPr id="406" name="Google Shape;406;g31440ba0d61_0_72"/>
          <p:cNvSpPr txBox="1"/>
          <p:nvPr/>
        </p:nvSpPr>
        <p:spPr>
          <a:xfrm>
            <a:off x="3349778" y="1412360"/>
            <a:ext cx="4089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endParaRPr sz="1600" b="1" i="0" u="none" strike="noStrike" cap="none">
              <a:solidFill>
                <a:schemeClr val="dk1"/>
              </a:solidFill>
              <a:latin typeface="Arial"/>
              <a:ea typeface="Arial"/>
              <a:cs typeface="Arial"/>
              <a:sym typeface="Arial"/>
            </a:endParaRPr>
          </a:p>
        </p:txBody>
      </p:sp>
      <p:pic>
        <p:nvPicPr>
          <p:cNvPr id="407" name="Google Shape;407;g31440ba0d61_0_72"/>
          <p:cNvPicPr preferRelativeResize="0"/>
          <p:nvPr/>
        </p:nvPicPr>
        <p:blipFill rotWithShape="1">
          <a:blip r:embed="rId3">
            <a:alphaModFix/>
          </a:blip>
          <a:srcRect/>
          <a:stretch/>
        </p:blipFill>
        <p:spPr>
          <a:xfrm>
            <a:off x="296457" y="536822"/>
            <a:ext cx="2194494" cy="1092281"/>
          </a:xfrm>
          <a:prstGeom prst="rect">
            <a:avLst/>
          </a:prstGeom>
          <a:noFill/>
          <a:ln>
            <a:noFill/>
          </a:ln>
        </p:spPr>
      </p:pic>
      <p:graphicFrame>
        <p:nvGraphicFramePr>
          <p:cNvPr id="408" name="Google Shape;408;g31440ba0d61_0_72"/>
          <p:cNvGraphicFramePr/>
          <p:nvPr/>
        </p:nvGraphicFramePr>
        <p:xfrm>
          <a:off x="3195875" y="1200463"/>
          <a:ext cx="8092575" cy="4734520"/>
        </p:xfrm>
        <a:graphic>
          <a:graphicData uri="http://schemas.openxmlformats.org/drawingml/2006/table">
            <a:tbl>
              <a:tblPr>
                <a:noFill/>
                <a:tableStyleId>{09F4B29D-9018-453D-9F2C-A4CA4B1A0340}</a:tableStyleId>
              </a:tblPr>
              <a:tblGrid>
                <a:gridCol w="1571150">
                  <a:extLst>
                    <a:ext uri="{9D8B030D-6E8A-4147-A177-3AD203B41FA5}">
                      <a16:colId xmlns:a16="http://schemas.microsoft.com/office/drawing/2014/main" val="20000"/>
                    </a:ext>
                  </a:extLst>
                </a:gridCol>
                <a:gridCol w="2916250">
                  <a:extLst>
                    <a:ext uri="{9D8B030D-6E8A-4147-A177-3AD203B41FA5}">
                      <a16:colId xmlns:a16="http://schemas.microsoft.com/office/drawing/2014/main" val="20001"/>
                    </a:ext>
                  </a:extLst>
                </a:gridCol>
                <a:gridCol w="3605175">
                  <a:extLst>
                    <a:ext uri="{9D8B030D-6E8A-4147-A177-3AD203B41FA5}">
                      <a16:colId xmlns:a16="http://schemas.microsoft.com/office/drawing/2014/main" val="20002"/>
                    </a:ext>
                  </a:extLst>
                </a:gridCol>
              </a:tblGrid>
              <a:tr h="411975">
                <a:tc>
                  <a:txBody>
                    <a:bodyPr/>
                    <a:lstStyle/>
                    <a:p>
                      <a:pPr marL="0" lvl="0" indent="0" algn="ctr" rtl="0">
                        <a:spcBef>
                          <a:spcPts val="0"/>
                        </a:spcBef>
                        <a:spcAft>
                          <a:spcPts val="0"/>
                        </a:spcAft>
                        <a:buNone/>
                      </a:pPr>
                      <a:r>
                        <a:rPr lang="en-US" sz="1800" b="1"/>
                        <a:t>Technology</a:t>
                      </a:r>
                      <a:endParaRPr sz="1800" b="1"/>
                    </a:p>
                  </a:txBody>
                  <a:tcPr marL="91425" marR="91425" marT="91425" marB="91425" anchor="ctr"/>
                </a:tc>
                <a:tc>
                  <a:txBody>
                    <a:bodyPr/>
                    <a:lstStyle/>
                    <a:p>
                      <a:pPr marL="0" lvl="0" indent="0" algn="ctr" rtl="0">
                        <a:spcBef>
                          <a:spcPts val="0"/>
                        </a:spcBef>
                        <a:spcAft>
                          <a:spcPts val="0"/>
                        </a:spcAft>
                        <a:buNone/>
                      </a:pPr>
                      <a:r>
                        <a:rPr lang="en-US" sz="1800" b="1"/>
                        <a:t>Pros</a:t>
                      </a:r>
                      <a:endParaRPr sz="1800" b="1"/>
                    </a:p>
                  </a:txBody>
                  <a:tcPr marL="91425" marR="91425" marT="91425" marB="91425" anchor="ctr">
                    <a:lnB w="1270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800" b="1"/>
                        <a:t>Cons</a:t>
                      </a:r>
                      <a:endParaRPr sz="1800" b="1"/>
                    </a:p>
                  </a:txBody>
                  <a:tcPr marL="91425" marR="91425" marT="91425" marB="91425" anchor="ctr">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041450">
                <a:tc>
                  <a:txBody>
                    <a:bodyPr/>
                    <a:lstStyle/>
                    <a:p>
                      <a:pPr marL="0" marR="0" lvl="0" indent="0" algn="ctr" rtl="0">
                        <a:lnSpc>
                          <a:spcPct val="100000"/>
                        </a:lnSpc>
                        <a:spcBef>
                          <a:spcPts val="0"/>
                        </a:spcBef>
                        <a:spcAft>
                          <a:spcPts val="0"/>
                        </a:spcAft>
                        <a:buNone/>
                      </a:pPr>
                      <a:r>
                        <a:rPr lang="en-US" sz="1800"/>
                        <a:t>OpenGL</a:t>
                      </a:r>
                      <a:endParaRPr sz="1800"/>
                    </a:p>
                  </a:txBody>
                  <a:tcPr marL="91425" marR="91425" marT="91425" marB="91425" anchor="ctr">
                    <a:lnR w="12700"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US" sz="1800"/>
                        <a:t>State of the Art</a:t>
                      </a:r>
                      <a:endParaRPr sz="1800"/>
                    </a:p>
                    <a:p>
                      <a:pPr marL="0" marR="0" lvl="0" indent="0" algn="ctr" rtl="0">
                        <a:lnSpc>
                          <a:spcPct val="100000"/>
                        </a:lnSpc>
                        <a:spcBef>
                          <a:spcPts val="0"/>
                        </a:spcBef>
                        <a:spcAft>
                          <a:spcPts val="0"/>
                        </a:spcAft>
                        <a:buNone/>
                      </a:pPr>
                      <a:r>
                        <a:rPr lang="en-US" sz="1800"/>
                        <a:t>Fast Learning Language</a:t>
                      </a:r>
                      <a:endParaRPr sz="1800"/>
                    </a:p>
                    <a:p>
                      <a:pPr marL="0" marR="0" lvl="0" indent="0" algn="ctr" rtl="0">
                        <a:lnSpc>
                          <a:spcPct val="100000"/>
                        </a:lnSpc>
                        <a:spcBef>
                          <a:spcPts val="0"/>
                        </a:spcBef>
                        <a:spcAft>
                          <a:spcPts val="0"/>
                        </a:spcAft>
                        <a:buNone/>
                      </a:pPr>
                      <a:r>
                        <a:rPr lang="en-US" sz="1800"/>
                        <a:t>Cross Platform</a:t>
                      </a:r>
                      <a:endParaRPr sz="1800"/>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a:t>Performance variability between platforms</a:t>
                      </a:r>
                      <a:endParaRPr sz="1800"/>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153600">
                <a:tc>
                  <a:txBody>
                    <a:bodyPr/>
                    <a:lstStyle/>
                    <a:p>
                      <a:pPr marL="0" marR="0" lvl="0" indent="0" algn="ctr" rtl="0">
                        <a:lnSpc>
                          <a:spcPct val="100000"/>
                        </a:lnSpc>
                        <a:spcBef>
                          <a:spcPts val="0"/>
                        </a:spcBef>
                        <a:spcAft>
                          <a:spcPts val="0"/>
                        </a:spcAft>
                        <a:buNone/>
                      </a:pPr>
                      <a:r>
                        <a:rPr lang="en-US" sz="1800"/>
                        <a:t>Unity</a:t>
                      </a:r>
                      <a:endParaRPr sz="1800"/>
                    </a:p>
                  </a:txBody>
                  <a:tcPr marL="91425" marR="91425" marT="91425" marB="91425" anchor="ctr">
                    <a:lnR w="12700"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US" sz="1800"/>
                        <a:t>State of the Art</a:t>
                      </a:r>
                      <a:endParaRPr sz="1800"/>
                    </a:p>
                    <a:p>
                      <a:pPr marL="0" marR="0" lvl="0" indent="0" algn="ctr" rtl="0">
                        <a:lnSpc>
                          <a:spcPct val="100000"/>
                        </a:lnSpc>
                        <a:spcBef>
                          <a:spcPts val="0"/>
                        </a:spcBef>
                        <a:spcAft>
                          <a:spcPts val="0"/>
                        </a:spcAft>
                        <a:buNone/>
                      </a:pPr>
                      <a:r>
                        <a:rPr lang="en-US" sz="1800"/>
                        <a:t>“Free” to use </a:t>
                      </a:r>
                      <a:endParaRPr sz="1800"/>
                    </a:p>
                    <a:p>
                      <a:pPr marL="0" marR="0" lvl="0" indent="0" algn="ctr" rtl="0">
                        <a:lnSpc>
                          <a:spcPct val="100000"/>
                        </a:lnSpc>
                        <a:spcBef>
                          <a:spcPts val="0"/>
                        </a:spcBef>
                        <a:spcAft>
                          <a:spcPts val="0"/>
                        </a:spcAft>
                        <a:buNone/>
                      </a:pPr>
                      <a:r>
                        <a:rPr lang="en-US" sz="1800"/>
                        <a:t>Generic use</a:t>
                      </a:r>
                      <a:endParaRPr sz="1800"/>
                    </a:p>
                    <a:p>
                      <a:pPr marL="0" marR="0" lvl="0" indent="0" algn="ctr" rtl="0">
                        <a:lnSpc>
                          <a:spcPct val="100000"/>
                        </a:lnSpc>
                        <a:spcBef>
                          <a:spcPts val="0"/>
                        </a:spcBef>
                        <a:spcAft>
                          <a:spcPts val="0"/>
                        </a:spcAft>
                        <a:buNone/>
                      </a:pPr>
                      <a:r>
                        <a:rPr lang="en-US" sz="1800"/>
                        <a:t>Documentation/Resources</a:t>
                      </a:r>
                      <a:endParaRPr sz="1800"/>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1800"/>
                        <a:t>Non-customizable engine</a:t>
                      </a:r>
                      <a:endParaRPr sz="1800"/>
                    </a:p>
                    <a:p>
                      <a:pPr marL="0" marR="0" lvl="0" indent="0" algn="ctr" rtl="0">
                        <a:lnSpc>
                          <a:spcPct val="150000"/>
                        </a:lnSpc>
                        <a:spcBef>
                          <a:spcPts val="0"/>
                        </a:spcBef>
                        <a:spcAft>
                          <a:spcPts val="0"/>
                        </a:spcAft>
                        <a:buNone/>
                      </a:pPr>
                      <a:r>
                        <a:rPr lang="en-US" sz="1800"/>
                        <a:t>Poor task-specific optimization</a:t>
                      </a:r>
                      <a:endParaRPr sz="1800"/>
                    </a:p>
                  </a:txBody>
                  <a:tcPr marL="91425" marR="91425" marT="91425" marB="91425" anchor="ctr">
                    <a:lnL w="12700" cap="flat" cmpd="sng">
                      <a:solidFill>
                        <a:srgbClr val="9E9E9E"/>
                      </a:solidFill>
                      <a:prstDash val="solid"/>
                      <a:round/>
                      <a:headEnd type="none" w="sm" len="sm"/>
                      <a:tailEnd type="none" w="sm" len="sm"/>
                    </a:lnL>
                    <a:lnT w="12700"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906375">
                <a:tc>
                  <a:txBody>
                    <a:bodyPr/>
                    <a:lstStyle/>
                    <a:p>
                      <a:pPr marL="0" marR="0" lvl="0" indent="0" algn="ctr" rtl="0">
                        <a:lnSpc>
                          <a:spcPct val="100000"/>
                        </a:lnSpc>
                        <a:spcBef>
                          <a:spcPts val="0"/>
                        </a:spcBef>
                        <a:spcAft>
                          <a:spcPts val="0"/>
                        </a:spcAft>
                        <a:buNone/>
                      </a:pPr>
                      <a:r>
                        <a:rPr lang="en-US" sz="1800"/>
                        <a:t>Github </a:t>
                      </a:r>
                      <a:endParaRPr sz="1800"/>
                    </a:p>
                  </a:txBody>
                  <a:tcPr marL="91425" marR="91425" marT="91425" marB="91425" anchor="ctr"/>
                </a:tc>
                <a:tc>
                  <a:txBody>
                    <a:bodyPr/>
                    <a:lstStyle/>
                    <a:p>
                      <a:pPr marL="0" marR="0" lvl="0" indent="0" algn="ctr" rtl="0">
                        <a:lnSpc>
                          <a:spcPct val="100000"/>
                        </a:lnSpc>
                        <a:spcBef>
                          <a:spcPts val="0"/>
                        </a:spcBef>
                        <a:spcAft>
                          <a:spcPts val="0"/>
                        </a:spcAft>
                        <a:buNone/>
                      </a:pPr>
                      <a:r>
                        <a:rPr lang="en-US" sz="1800"/>
                        <a:t>Version Control</a:t>
                      </a:r>
                      <a:endParaRPr sz="1800"/>
                    </a:p>
                    <a:p>
                      <a:pPr marL="0" marR="0" lvl="0" indent="0" algn="ctr" rtl="0">
                        <a:lnSpc>
                          <a:spcPct val="100000"/>
                        </a:lnSpc>
                        <a:spcBef>
                          <a:spcPts val="0"/>
                        </a:spcBef>
                        <a:spcAft>
                          <a:spcPts val="0"/>
                        </a:spcAft>
                        <a:buNone/>
                      </a:pPr>
                      <a:r>
                        <a:rPr lang="en-US" sz="1800"/>
                        <a:t>Task Allocation</a:t>
                      </a:r>
                      <a:endParaRPr sz="1800"/>
                    </a:p>
                  </a:txBody>
                  <a:tcPr marL="91425" marR="91425" marT="91425" marB="91425" anchor="ctr">
                    <a:lnT w="12700" cap="flat" cmpd="sng">
                      <a:solidFill>
                        <a:srgbClr val="9E9E9E"/>
                      </a:solidFill>
                      <a:prstDash val="solid"/>
                      <a:round/>
                      <a:headEnd type="none" w="sm" len="sm"/>
                      <a:tailEnd type="none" w="sm" len="sm"/>
                    </a:lnT>
                  </a:tcPr>
                </a:tc>
                <a:tc>
                  <a:txBody>
                    <a:bodyPr/>
                    <a:lstStyle/>
                    <a:p>
                      <a:pPr marL="0" marR="0" lvl="0" indent="0" algn="ctr" rtl="0">
                        <a:lnSpc>
                          <a:spcPct val="150000"/>
                        </a:lnSpc>
                        <a:spcBef>
                          <a:spcPts val="0"/>
                        </a:spcBef>
                        <a:spcAft>
                          <a:spcPts val="0"/>
                        </a:spcAft>
                        <a:buNone/>
                      </a:pPr>
                      <a:r>
                        <a:rPr lang="en-US" sz="1800"/>
                        <a:t>Limited file size</a:t>
                      </a:r>
                      <a:endParaRPr sz="1800"/>
                    </a:p>
                    <a:p>
                      <a:pPr marL="0" marR="0" lvl="0" indent="0" algn="ctr" rtl="0">
                        <a:lnSpc>
                          <a:spcPct val="150000"/>
                        </a:lnSpc>
                        <a:spcBef>
                          <a:spcPts val="0"/>
                        </a:spcBef>
                        <a:spcAft>
                          <a:spcPts val="0"/>
                        </a:spcAft>
                        <a:buNone/>
                      </a:pPr>
                      <a:r>
                        <a:rPr lang="en-US" sz="1800"/>
                        <a:t>Difficulty with Unity</a:t>
                      </a:r>
                      <a:endParaRPr sz="1800"/>
                    </a:p>
                  </a:txBody>
                  <a:tcPr marL="91425" marR="91425" marT="91425" marB="91425" anchor="ctr"/>
                </a:tc>
                <a:extLst>
                  <a:ext uri="{0D108BD9-81ED-4DB2-BD59-A6C34878D82A}">
                    <a16:rowId xmlns:a16="http://schemas.microsoft.com/office/drawing/2014/main" val="10003"/>
                  </a:ext>
                </a:extLst>
              </a:tr>
              <a:tr h="906375">
                <a:tc>
                  <a:txBody>
                    <a:bodyPr/>
                    <a:lstStyle/>
                    <a:p>
                      <a:pPr marL="0" lvl="0" indent="0" algn="ctr" rtl="0">
                        <a:spcBef>
                          <a:spcPts val="0"/>
                        </a:spcBef>
                        <a:spcAft>
                          <a:spcPts val="0"/>
                        </a:spcAft>
                        <a:buNone/>
                      </a:pPr>
                      <a:r>
                        <a:rPr lang="en-US" sz="1800"/>
                        <a:t>Personal Laptop</a:t>
                      </a:r>
                      <a:endParaRPr sz="1800"/>
                    </a:p>
                  </a:txBody>
                  <a:tcPr marL="91425" marR="91425" marT="91425" marB="91425" anchor="ctr"/>
                </a:tc>
                <a:tc>
                  <a:txBody>
                    <a:bodyPr/>
                    <a:lstStyle/>
                    <a:p>
                      <a:pPr marL="0" marR="0" lvl="0" indent="0" algn="ctr" rtl="0">
                        <a:lnSpc>
                          <a:spcPct val="100000"/>
                        </a:lnSpc>
                        <a:spcBef>
                          <a:spcPts val="0"/>
                        </a:spcBef>
                        <a:spcAft>
                          <a:spcPts val="0"/>
                        </a:spcAft>
                        <a:buNone/>
                      </a:pPr>
                      <a:r>
                        <a:rPr lang="en-US" sz="1800"/>
                        <a:t>Ease of Use</a:t>
                      </a:r>
                      <a:endParaRPr sz="1800"/>
                    </a:p>
                    <a:p>
                      <a:pPr marL="0" marR="0" lvl="0" indent="0" algn="ctr" rtl="0">
                        <a:lnSpc>
                          <a:spcPct val="100000"/>
                        </a:lnSpc>
                        <a:spcBef>
                          <a:spcPts val="0"/>
                        </a:spcBef>
                        <a:spcAft>
                          <a:spcPts val="0"/>
                        </a:spcAft>
                        <a:buNone/>
                      </a:pPr>
                      <a:r>
                        <a:rPr lang="en-US" sz="1800"/>
                        <a:t>Easy to Transport</a:t>
                      </a:r>
                      <a:endParaRPr sz="1800"/>
                    </a:p>
                    <a:p>
                      <a:pPr marL="0" lvl="0" indent="0" algn="ctr" rtl="0">
                        <a:spcBef>
                          <a:spcPts val="0"/>
                        </a:spcBef>
                        <a:spcAft>
                          <a:spcPts val="0"/>
                        </a:spcAft>
                        <a:buClr>
                          <a:schemeClr val="dk1"/>
                        </a:buClr>
                        <a:buSzPts val="1100"/>
                        <a:buFont typeface="Arial"/>
                        <a:buNone/>
                      </a:pPr>
                      <a:r>
                        <a:rPr lang="en-US" sz="1800">
                          <a:solidFill>
                            <a:schemeClr val="dk1"/>
                          </a:solidFill>
                        </a:rPr>
                        <a:t>Easy to Test</a:t>
                      </a:r>
                      <a:endParaRPr sz="1800"/>
                    </a:p>
                  </a:txBody>
                  <a:tcPr marL="91425" marR="91425" marT="91425" marB="91425" anchor="ctr"/>
                </a:tc>
                <a:tc>
                  <a:txBody>
                    <a:bodyPr/>
                    <a:lstStyle/>
                    <a:p>
                      <a:pPr marL="0" marR="0" lvl="0" indent="0" algn="ctr" rtl="0">
                        <a:lnSpc>
                          <a:spcPct val="100000"/>
                        </a:lnSpc>
                        <a:spcBef>
                          <a:spcPts val="0"/>
                        </a:spcBef>
                        <a:spcAft>
                          <a:spcPts val="0"/>
                        </a:spcAft>
                        <a:buNone/>
                      </a:pPr>
                      <a:r>
                        <a:rPr lang="en-US" sz="1800"/>
                        <a:t>Limited computing resources</a:t>
                      </a:r>
                      <a:endParaRPr sz="1800"/>
                    </a:p>
                  </a:txBody>
                  <a:tcPr marL="91425" marR="91425" marT="91425" marB="91425" anchor="ctr"/>
                </a:tc>
                <a:extLst>
                  <a:ext uri="{0D108BD9-81ED-4DB2-BD59-A6C34878D82A}">
                    <a16:rowId xmlns:a16="http://schemas.microsoft.com/office/drawing/2014/main" val="10004"/>
                  </a:ext>
                </a:extLst>
              </a:tr>
            </a:tbl>
          </a:graphicData>
        </a:graphic>
      </p:graphicFrame>
      <p:sp>
        <p:nvSpPr>
          <p:cNvPr id="409" name="Google Shape;409;g31440ba0d61_0_72"/>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1440ba0d61_0_81"/>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g31440ba0d61_0_81"/>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21</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6" name="Google Shape;416;g31440ba0d61_0_81"/>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Test Plan</a:t>
            </a:r>
            <a:endParaRPr sz="1400" b="0" i="0" u="none" strike="noStrike" cap="none">
              <a:solidFill>
                <a:srgbClr val="000000"/>
              </a:solidFill>
              <a:latin typeface="Arial"/>
              <a:ea typeface="Arial"/>
              <a:cs typeface="Arial"/>
              <a:sym typeface="Arial"/>
            </a:endParaRPr>
          </a:p>
        </p:txBody>
      </p:sp>
      <p:sp>
        <p:nvSpPr>
          <p:cNvPr id="417" name="Google Shape;417;g31440ba0d61_0_81"/>
          <p:cNvSpPr txBox="1"/>
          <p:nvPr/>
        </p:nvSpPr>
        <p:spPr>
          <a:xfrm>
            <a:off x="3349772" y="1412350"/>
            <a:ext cx="7631700" cy="44838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solidFill>
                  <a:schemeClr val="dk1"/>
                </a:solidFill>
              </a:rPr>
              <a:t>Plan</a:t>
            </a:r>
            <a:endParaRPr sz="1800" b="1">
              <a:solidFill>
                <a:schemeClr val="dk1"/>
              </a:solidFill>
            </a:endParaRPr>
          </a:p>
          <a:p>
            <a:pPr marL="457200" marR="0" lvl="0" indent="-342900" algn="l" rtl="0">
              <a:lnSpc>
                <a:spcPct val="165000"/>
              </a:lnSpc>
              <a:spcBef>
                <a:spcPts val="0"/>
              </a:spcBef>
              <a:spcAft>
                <a:spcPts val="0"/>
              </a:spcAft>
              <a:buClr>
                <a:schemeClr val="dk1"/>
              </a:buClr>
              <a:buSzPts val="1800"/>
              <a:buAutoNum type="arabicPeriod"/>
            </a:pPr>
            <a:r>
              <a:rPr lang="en-US" sz="1800">
                <a:solidFill>
                  <a:schemeClr val="dk1"/>
                </a:solidFill>
              </a:rPr>
              <a:t>Create initial prototypes of mechanics</a:t>
            </a:r>
            <a:endParaRPr sz="1800">
              <a:solidFill>
                <a:schemeClr val="dk1"/>
              </a:solidFill>
            </a:endParaRPr>
          </a:p>
          <a:p>
            <a:pPr marL="457200" marR="0" lvl="0" indent="-342900" algn="l" rtl="0">
              <a:lnSpc>
                <a:spcPct val="165000"/>
              </a:lnSpc>
              <a:spcBef>
                <a:spcPts val="0"/>
              </a:spcBef>
              <a:spcAft>
                <a:spcPts val="0"/>
              </a:spcAft>
              <a:buClr>
                <a:schemeClr val="dk1"/>
              </a:buClr>
              <a:buSzPts val="1800"/>
              <a:buAutoNum type="arabicPeriod"/>
            </a:pPr>
            <a:r>
              <a:rPr lang="en-US" sz="1800">
                <a:solidFill>
                  <a:schemeClr val="dk1"/>
                </a:solidFill>
              </a:rPr>
              <a:t>Test individually</a:t>
            </a:r>
            <a:endParaRPr sz="1800">
              <a:solidFill>
                <a:schemeClr val="dk1"/>
              </a:solidFill>
            </a:endParaRPr>
          </a:p>
          <a:p>
            <a:pPr marL="457200" marR="0" lvl="0" indent="-342900" algn="l" rtl="0">
              <a:lnSpc>
                <a:spcPct val="165000"/>
              </a:lnSpc>
              <a:spcBef>
                <a:spcPts val="0"/>
              </a:spcBef>
              <a:spcAft>
                <a:spcPts val="0"/>
              </a:spcAft>
              <a:buClr>
                <a:schemeClr val="dk1"/>
              </a:buClr>
              <a:buSzPts val="1800"/>
              <a:buAutoNum type="arabicPeriod"/>
            </a:pPr>
            <a:r>
              <a:rPr lang="en-US" sz="1800">
                <a:solidFill>
                  <a:schemeClr val="dk1"/>
                </a:solidFill>
              </a:rPr>
              <a:t>Integrate with other functional units (game and engine)</a:t>
            </a:r>
            <a:endParaRPr sz="1800">
              <a:solidFill>
                <a:schemeClr val="dk1"/>
              </a:solidFill>
            </a:endParaRPr>
          </a:p>
          <a:p>
            <a:pPr marL="457200" marR="0" lvl="0" indent="-342900" algn="l" rtl="0">
              <a:lnSpc>
                <a:spcPct val="165000"/>
              </a:lnSpc>
              <a:spcBef>
                <a:spcPts val="0"/>
              </a:spcBef>
              <a:spcAft>
                <a:spcPts val="0"/>
              </a:spcAft>
              <a:buClr>
                <a:schemeClr val="dk1"/>
              </a:buClr>
              <a:buSzPts val="1800"/>
              <a:buAutoNum type="arabicPeriod"/>
            </a:pPr>
            <a:r>
              <a:rPr lang="en-US" sz="1800">
                <a:solidFill>
                  <a:schemeClr val="dk1"/>
                </a:solidFill>
              </a:rPr>
              <a:t>Test Integration</a:t>
            </a:r>
            <a:endParaRPr sz="1800">
              <a:solidFill>
                <a:schemeClr val="dk1"/>
              </a:solidFill>
            </a:endParaRPr>
          </a:p>
          <a:p>
            <a:pPr marL="0" marR="0" lvl="0" indent="0" algn="l" rtl="0">
              <a:lnSpc>
                <a:spcPct val="165000"/>
              </a:lnSpc>
              <a:spcBef>
                <a:spcPts val="0"/>
              </a:spcBef>
              <a:spcAft>
                <a:spcPts val="0"/>
              </a:spcAft>
              <a:buNone/>
            </a:pPr>
            <a:r>
              <a:rPr lang="en-US" sz="1800" b="1">
                <a:solidFill>
                  <a:schemeClr val="dk1"/>
                </a:solidFill>
              </a:rPr>
              <a:t>Tools to Use:</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Google Testing Suite (GTest and gMock)</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CTest (built-in CMake testing framework)</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Profilers (Valgrind, Visual Studio, Unity Profiler)</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Unity Testing Framework</a:t>
            </a:r>
            <a:endParaRPr sz="1800">
              <a:solidFill>
                <a:schemeClr val="dk1"/>
              </a:solidFill>
            </a:endParaRPr>
          </a:p>
        </p:txBody>
      </p:sp>
      <p:pic>
        <p:nvPicPr>
          <p:cNvPr id="418" name="Google Shape;418;g31440ba0d61_0_81"/>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419" name="Google Shape;419;g31440ba0d61_0_81"/>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1440ba0d61_0_90"/>
          <p:cNvSpPr/>
          <p:nvPr/>
        </p:nvSpPr>
        <p:spPr>
          <a:xfrm>
            <a:off x="-28275" y="10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g31440ba0d61_0_90"/>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22</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6" name="Google Shape;426;g31440ba0d61_0_90"/>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Prototype Implementations - Game Design</a:t>
            </a:r>
            <a:endParaRPr sz="1400" b="0" i="0" u="none" strike="noStrike" cap="none">
              <a:solidFill>
                <a:srgbClr val="000000"/>
              </a:solidFill>
              <a:latin typeface="Arial"/>
              <a:ea typeface="Arial"/>
              <a:cs typeface="Arial"/>
              <a:sym typeface="Arial"/>
            </a:endParaRPr>
          </a:p>
        </p:txBody>
      </p:sp>
      <p:sp>
        <p:nvSpPr>
          <p:cNvPr id="427" name="Google Shape;427;g31440ba0d61_0_90"/>
          <p:cNvSpPr txBox="1"/>
          <p:nvPr/>
        </p:nvSpPr>
        <p:spPr>
          <a:xfrm>
            <a:off x="3349775" y="1412350"/>
            <a:ext cx="7004400" cy="4483800"/>
          </a:xfrm>
          <a:prstGeom prst="rect">
            <a:avLst/>
          </a:prstGeom>
          <a:noFill/>
          <a:ln>
            <a:noFill/>
          </a:ln>
        </p:spPr>
        <p:txBody>
          <a:bodyPr spcFirstLastPara="1" wrap="square" lIns="91425" tIns="45700" rIns="91425" bIns="45700" anchor="t" anchorCtr="0">
            <a:spAutoFit/>
          </a:bodyPr>
          <a:lstStyle/>
          <a:p>
            <a:pPr marL="0" lvl="0" indent="0" algn="l" rtl="0">
              <a:lnSpc>
                <a:spcPct val="165000"/>
              </a:lnSpc>
              <a:spcBef>
                <a:spcPts val="0"/>
              </a:spcBef>
              <a:spcAft>
                <a:spcPts val="0"/>
              </a:spcAft>
              <a:buClr>
                <a:schemeClr val="dk1"/>
              </a:buClr>
              <a:buSzPts val="2000"/>
              <a:buFont typeface="Arial"/>
              <a:buNone/>
            </a:pPr>
            <a:r>
              <a:rPr lang="en-US" sz="1800" b="1">
                <a:solidFill>
                  <a:schemeClr val="dk1"/>
                </a:solidFill>
              </a:rPr>
              <a:t>Purpose:</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Outline the basic </a:t>
            </a:r>
            <a:endParaRPr sz="1800">
              <a:solidFill>
                <a:schemeClr val="dk1"/>
              </a:solidFill>
            </a:endParaRPr>
          </a:p>
          <a:p>
            <a:pPr marL="457200" lvl="0" indent="0" algn="l" rtl="0">
              <a:lnSpc>
                <a:spcPct val="165000"/>
              </a:lnSpc>
              <a:spcBef>
                <a:spcPts val="0"/>
              </a:spcBef>
              <a:spcAft>
                <a:spcPts val="0"/>
              </a:spcAft>
              <a:buNone/>
            </a:pPr>
            <a:r>
              <a:rPr lang="en-US" sz="1800">
                <a:solidFill>
                  <a:schemeClr val="dk1"/>
                </a:solidFill>
              </a:rPr>
              <a:t>game mechanics</a:t>
            </a:r>
            <a:endParaRPr sz="1800">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Determine engine </a:t>
            </a:r>
            <a:endParaRPr sz="1800">
              <a:solidFill>
                <a:schemeClr val="dk1"/>
              </a:solidFill>
            </a:endParaRPr>
          </a:p>
          <a:p>
            <a:pPr marL="457200" lvl="0" indent="0" algn="l" rtl="0">
              <a:lnSpc>
                <a:spcPct val="165000"/>
              </a:lnSpc>
              <a:spcBef>
                <a:spcPts val="0"/>
              </a:spcBef>
              <a:spcAft>
                <a:spcPts val="0"/>
              </a:spcAft>
              <a:buNone/>
            </a:pPr>
            <a:r>
              <a:rPr lang="en-US" sz="1800">
                <a:solidFill>
                  <a:schemeClr val="dk1"/>
                </a:solidFill>
              </a:rPr>
              <a:t>requirements for final </a:t>
            </a:r>
            <a:endParaRPr sz="1800">
              <a:solidFill>
                <a:schemeClr val="dk1"/>
              </a:solidFill>
            </a:endParaRPr>
          </a:p>
          <a:p>
            <a:pPr marL="457200" lvl="0" indent="0" algn="l" rtl="0">
              <a:lnSpc>
                <a:spcPct val="165000"/>
              </a:lnSpc>
              <a:spcBef>
                <a:spcPts val="0"/>
              </a:spcBef>
              <a:spcAft>
                <a:spcPts val="0"/>
              </a:spcAft>
              <a:buNone/>
            </a:pPr>
            <a:r>
              <a:rPr lang="en-US" sz="1800">
                <a:solidFill>
                  <a:schemeClr val="dk1"/>
                </a:solidFill>
              </a:rPr>
              <a:t>implementation</a:t>
            </a:r>
            <a:endParaRPr sz="1800">
              <a:solidFill>
                <a:schemeClr val="dk1"/>
              </a:solidFill>
            </a:endParaRPr>
          </a:p>
          <a:p>
            <a:pPr marL="0" lvl="0" indent="0" algn="l" rtl="0">
              <a:lnSpc>
                <a:spcPct val="165000"/>
              </a:lnSpc>
              <a:spcBef>
                <a:spcPts val="0"/>
              </a:spcBef>
              <a:spcAft>
                <a:spcPts val="0"/>
              </a:spcAft>
              <a:buClr>
                <a:schemeClr val="dk1"/>
              </a:buClr>
              <a:buSzPts val="2000"/>
              <a:buFont typeface="Arial"/>
              <a:buNone/>
            </a:pPr>
            <a:endParaRPr sz="1800" b="1">
              <a:solidFill>
                <a:schemeClr val="dk1"/>
              </a:solidFill>
            </a:endParaRPr>
          </a:p>
          <a:p>
            <a:pPr marL="0" lvl="0" indent="0" algn="l" rtl="0">
              <a:lnSpc>
                <a:spcPct val="165000"/>
              </a:lnSpc>
              <a:spcBef>
                <a:spcPts val="0"/>
              </a:spcBef>
              <a:spcAft>
                <a:spcPts val="0"/>
              </a:spcAft>
              <a:buClr>
                <a:schemeClr val="dk1"/>
              </a:buClr>
              <a:buSzPts val="2000"/>
              <a:buFont typeface="Arial"/>
              <a:buNone/>
            </a:pPr>
            <a:r>
              <a:rPr lang="en-US" sz="1800" b="1">
                <a:solidFill>
                  <a:schemeClr val="dk1"/>
                </a:solidFill>
              </a:rPr>
              <a:t>Outcomes: </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Developed design elements</a:t>
            </a:r>
            <a:endParaRPr sz="1800">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Main gameplay elements created to be developed in engine</a:t>
            </a:r>
            <a:endParaRPr sz="1800">
              <a:solidFill>
                <a:schemeClr val="dk1"/>
              </a:solidFill>
            </a:endParaRPr>
          </a:p>
        </p:txBody>
      </p:sp>
      <p:pic>
        <p:nvPicPr>
          <p:cNvPr id="428" name="Google Shape;428;g31440ba0d61_0_90"/>
          <p:cNvPicPr preferRelativeResize="0"/>
          <p:nvPr/>
        </p:nvPicPr>
        <p:blipFill rotWithShape="1">
          <a:blip r:embed="rId3">
            <a:alphaModFix/>
          </a:blip>
          <a:srcRect/>
          <a:stretch/>
        </p:blipFill>
        <p:spPr>
          <a:xfrm>
            <a:off x="296457" y="536822"/>
            <a:ext cx="2194494" cy="1092281"/>
          </a:xfrm>
          <a:prstGeom prst="rect">
            <a:avLst/>
          </a:prstGeom>
          <a:noFill/>
          <a:ln>
            <a:noFill/>
          </a:ln>
        </p:spPr>
      </p:pic>
      <p:pic>
        <p:nvPicPr>
          <p:cNvPr id="429" name="Google Shape;429;g31440ba0d61_0_90" title="GameMainDemo">
            <a:hlinkClick r:id="rId4"/>
          </p:cNvPr>
          <p:cNvPicPr preferRelativeResize="0"/>
          <p:nvPr/>
        </p:nvPicPr>
        <p:blipFill>
          <a:blip r:embed="rId5">
            <a:alphaModFix/>
          </a:blip>
          <a:stretch>
            <a:fillRect/>
          </a:stretch>
        </p:blipFill>
        <p:spPr>
          <a:xfrm>
            <a:off x="6333351" y="1086400"/>
            <a:ext cx="5743475" cy="3230700"/>
          </a:xfrm>
          <a:prstGeom prst="rect">
            <a:avLst/>
          </a:prstGeom>
          <a:noFill/>
          <a:ln>
            <a:noFill/>
          </a:ln>
        </p:spPr>
      </p:pic>
      <p:sp>
        <p:nvSpPr>
          <p:cNvPr id="430" name="Google Shape;430;g31440ba0d61_0_90"/>
          <p:cNvSpPr txBox="1"/>
          <p:nvPr/>
        </p:nvSpPr>
        <p:spPr>
          <a:xfrm>
            <a:off x="6333325" y="4317100"/>
            <a:ext cx="5743500" cy="555600"/>
          </a:xfrm>
          <a:prstGeom prst="rect">
            <a:avLst/>
          </a:prstGeom>
          <a:noFill/>
          <a:ln>
            <a:noFill/>
          </a:ln>
        </p:spPr>
        <p:txBody>
          <a:bodyPr spcFirstLastPara="1" wrap="square" lIns="91425" tIns="91425" rIns="91425" bIns="91425" anchor="t" anchorCtr="0">
            <a:noAutofit/>
          </a:bodyPr>
          <a:lstStyle/>
          <a:p>
            <a:pPr marL="0" lvl="0" indent="0" algn="ctr" rtl="0">
              <a:lnSpc>
                <a:spcPct val="165000"/>
              </a:lnSpc>
              <a:spcBef>
                <a:spcPts val="0"/>
              </a:spcBef>
              <a:spcAft>
                <a:spcPts val="0"/>
              </a:spcAft>
              <a:buNone/>
            </a:pPr>
            <a:r>
              <a:rPr lang="en-US" sz="1300">
                <a:solidFill>
                  <a:schemeClr val="dk1"/>
                </a:solidFill>
                <a:latin typeface="Calibri"/>
                <a:ea typeface="Calibri"/>
                <a:cs typeface="Calibri"/>
                <a:sym typeface="Calibri"/>
              </a:rPr>
              <a:t>A basic outline of home scene and farmer mechanics.</a:t>
            </a:r>
            <a:endParaRPr sz="1300">
              <a:solidFill>
                <a:schemeClr val="dk1"/>
              </a:solidFill>
              <a:latin typeface="Calibri"/>
              <a:ea typeface="Calibri"/>
              <a:cs typeface="Calibri"/>
              <a:sym typeface="Calibri"/>
            </a:endParaRPr>
          </a:p>
        </p:txBody>
      </p:sp>
      <p:sp>
        <p:nvSpPr>
          <p:cNvPr id="431" name="Google Shape;431;g31440ba0d61_0_90"/>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1646db8222_1_0"/>
          <p:cNvSpPr/>
          <p:nvPr/>
        </p:nvSpPr>
        <p:spPr>
          <a:xfrm>
            <a:off x="-28275" y="10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g31646db8222_1_0"/>
          <p:cNvSpPr txBox="1"/>
          <p:nvPr/>
        </p:nvSpPr>
        <p:spPr>
          <a:xfrm>
            <a:off x="8757370" y="6097525"/>
            <a:ext cx="31488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23</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8" name="Google Shape;438;g31646db8222_1_0"/>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Prototype Implementations - Render Engine</a:t>
            </a:r>
            <a:endParaRPr sz="1400" b="0" i="0" u="none" strike="noStrike" cap="none">
              <a:solidFill>
                <a:srgbClr val="000000"/>
              </a:solidFill>
              <a:latin typeface="Arial"/>
              <a:ea typeface="Arial"/>
              <a:cs typeface="Arial"/>
              <a:sym typeface="Arial"/>
            </a:endParaRPr>
          </a:p>
        </p:txBody>
      </p:sp>
      <p:sp>
        <p:nvSpPr>
          <p:cNvPr id="439" name="Google Shape;439;g31646db8222_1_0"/>
          <p:cNvSpPr txBox="1"/>
          <p:nvPr/>
        </p:nvSpPr>
        <p:spPr>
          <a:xfrm>
            <a:off x="3349775" y="1412350"/>
            <a:ext cx="5293200" cy="4941000"/>
          </a:xfrm>
          <a:prstGeom prst="rect">
            <a:avLst/>
          </a:prstGeom>
          <a:noFill/>
          <a:ln>
            <a:noFill/>
          </a:ln>
        </p:spPr>
        <p:txBody>
          <a:bodyPr spcFirstLastPara="1" wrap="square" lIns="91425" tIns="45700" rIns="91425" bIns="45700" anchor="t" anchorCtr="0">
            <a:spAutoFit/>
          </a:bodyPr>
          <a:lstStyle/>
          <a:p>
            <a:pPr marL="0" lvl="0" indent="0" algn="l" rtl="0">
              <a:lnSpc>
                <a:spcPct val="165000"/>
              </a:lnSpc>
              <a:spcBef>
                <a:spcPts val="0"/>
              </a:spcBef>
              <a:spcAft>
                <a:spcPts val="0"/>
              </a:spcAft>
              <a:buNone/>
            </a:pPr>
            <a:r>
              <a:rPr lang="en-US" sz="1800" b="1">
                <a:solidFill>
                  <a:schemeClr val="dk1"/>
                </a:solidFill>
              </a:rPr>
              <a:t>Purpose:</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Begin outlining engine </a:t>
            </a:r>
            <a:endParaRPr sz="1800">
              <a:solidFill>
                <a:schemeClr val="dk1"/>
              </a:solidFill>
            </a:endParaRPr>
          </a:p>
          <a:p>
            <a:pPr marL="457200" lvl="0" indent="0" algn="l" rtl="0">
              <a:lnSpc>
                <a:spcPct val="165000"/>
              </a:lnSpc>
              <a:spcBef>
                <a:spcPts val="0"/>
              </a:spcBef>
              <a:spcAft>
                <a:spcPts val="0"/>
              </a:spcAft>
              <a:buNone/>
            </a:pPr>
            <a:r>
              <a:rPr lang="en-US" sz="1800">
                <a:solidFill>
                  <a:schemeClr val="dk1"/>
                </a:solidFill>
              </a:rPr>
              <a:t>development</a:t>
            </a:r>
            <a:endParaRPr sz="1800">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Find blocking issues </a:t>
            </a:r>
            <a:endParaRPr sz="1800">
              <a:solidFill>
                <a:schemeClr val="dk1"/>
              </a:solidFill>
            </a:endParaRPr>
          </a:p>
          <a:p>
            <a:pPr marL="457200" lvl="0" indent="0" algn="l" rtl="0">
              <a:lnSpc>
                <a:spcPct val="165000"/>
              </a:lnSpc>
              <a:spcBef>
                <a:spcPts val="0"/>
              </a:spcBef>
              <a:spcAft>
                <a:spcPts val="0"/>
              </a:spcAft>
              <a:buNone/>
            </a:pPr>
            <a:r>
              <a:rPr lang="en-US" sz="1800">
                <a:solidFill>
                  <a:schemeClr val="dk1"/>
                </a:solidFill>
              </a:rPr>
              <a:t>early in development </a:t>
            </a:r>
            <a:endParaRPr sz="1800">
              <a:solidFill>
                <a:schemeClr val="dk1"/>
              </a:solidFill>
            </a:endParaRPr>
          </a:p>
          <a:p>
            <a:pPr marL="457200" lvl="0" indent="0" algn="l" rtl="0">
              <a:lnSpc>
                <a:spcPct val="165000"/>
              </a:lnSpc>
              <a:spcBef>
                <a:spcPts val="0"/>
              </a:spcBef>
              <a:spcAft>
                <a:spcPts val="0"/>
              </a:spcAft>
              <a:buNone/>
            </a:pPr>
            <a:r>
              <a:rPr lang="en-US" sz="1800">
                <a:solidFill>
                  <a:schemeClr val="dk1"/>
                </a:solidFill>
              </a:rPr>
              <a:t>to focus on issues</a:t>
            </a:r>
            <a:endParaRPr sz="1800">
              <a:solidFill>
                <a:schemeClr val="dk1"/>
              </a:solidFill>
            </a:endParaRPr>
          </a:p>
          <a:p>
            <a:pPr marL="0" lvl="0" indent="0" algn="l" rtl="0">
              <a:lnSpc>
                <a:spcPct val="165000"/>
              </a:lnSpc>
              <a:spcBef>
                <a:spcPts val="0"/>
              </a:spcBef>
              <a:spcAft>
                <a:spcPts val="0"/>
              </a:spcAft>
              <a:buNone/>
            </a:pPr>
            <a:endParaRPr sz="1800">
              <a:solidFill>
                <a:schemeClr val="dk1"/>
              </a:solidFill>
            </a:endParaRPr>
          </a:p>
          <a:p>
            <a:pPr marL="0" lvl="0" indent="0" algn="l" rtl="0">
              <a:lnSpc>
                <a:spcPct val="165000"/>
              </a:lnSpc>
              <a:spcBef>
                <a:spcPts val="0"/>
              </a:spcBef>
              <a:spcAft>
                <a:spcPts val="0"/>
              </a:spcAft>
              <a:buNone/>
            </a:pPr>
            <a:r>
              <a:rPr lang="en-US" sz="1800" b="1">
                <a:solidFill>
                  <a:schemeClr val="dk1"/>
                </a:solidFill>
              </a:rPr>
              <a:t>Outcomes: </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Template of rendering engine</a:t>
            </a:r>
            <a:endParaRPr sz="1800">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Basic rendering loop to abstract and improve</a:t>
            </a:r>
            <a:endParaRPr sz="1800">
              <a:solidFill>
                <a:schemeClr val="dk1"/>
              </a:solidFill>
            </a:endParaRPr>
          </a:p>
          <a:p>
            <a:pPr marL="457200" marR="0" lvl="0" indent="0" algn="l" rtl="0">
              <a:lnSpc>
                <a:spcPct val="165000"/>
              </a:lnSpc>
              <a:spcBef>
                <a:spcPts val="0"/>
              </a:spcBef>
              <a:spcAft>
                <a:spcPts val="0"/>
              </a:spcAft>
              <a:buNone/>
            </a:pPr>
            <a:endParaRPr sz="1800">
              <a:solidFill>
                <a:schemeClr val="dk1"/>
              </a:solidFill>
            </a:endParaRPr>
          </a:p>
        </p:txBody>
      </p:sp>
      <p:pic>
        <p:nvPicPr>
          <p:cNvPr id="440" name="Google Shape;440;g31646db8222_1_0"/>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441" name="Google Shape;441;g31646db8222_1_0"/>
          <p:cNvSpPr txBox="1"/>
          <p:nvPr/>
        </p:nvSpPr>
        <p:spPr>
          <a:xfrm>
            <a:off x="6333338" y="4317100"/>
            <a:ext cx="5743500" cy="461700"/>
          </a:xfrm>
          <a:prstGeom prst="rect">
            <a:avLst/>
          </a:prstGeom>
          <a:noFill/>
          <a:ln>
            <a:noFill/>
          </a:ln>
        </p:spPr>
        <p:txBody>
          <a:bodyPr spcFirstLastPara="1" wrap="square" lIns="91425" tIns="91425" rIns="91425" bIns="91425" anchor="t" anchorCtr="0">
            <a:noAutofit/>
          </a:bodyPr>
          <a:lstStyle/>
          <a:p>
            <a:pPr marL="0" lvl="0" indent="0" algn="ctr" rtl="0">
              <a:lnSpc>
                <a:spcPct val="16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The basic features implemented for the rendering loop. </a:t>
            </a:r>
            <a:endParaRPr sz="1300">
              <a:solidFill>
                <a:schemeClr val="dk1"/>
              </a:solidFill>
              <a:latin typeface="Calibri"/>
              <a:ea typeface="Calibri"/>
              <a:cs typeface="Calibri"/>
              <a:sym typeface="Calibri"/>
            </a:endParaRPr>
          </a:p>
        </p:txBody>
      </p:sp>
      <p:sp>
        <p:nvSpPr>
          <p:cNvPr id="442" name="Google Shape;442;g31646db8222_1_0"/>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443" name="Google Shape;443;g31646db8222_1_0" title="New_Prototype.mp4">
            <a:hlinkClick r:id="rId4"/>
          </p:cNvPr>
          <p:cNvPicPr preferRelativeResize="0"/>
          <p:nvPr/>
        </p:nvPicPr>
        <p:blipFill>
          <a:blip r:embed="rId5">
            <a:alphaModFix/>
          </a:blip>
          <a:stretch>
            <a:fillRect/>
          </a:stretch>
        </p:blipFill>
        <p:spPr>
          <a:xfrm>
            <a:off x="6461425" y="1136625"/>
            <a:ext cx="5564851" cy="3130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448"/>
        <p:cNvGrpSpPr/>
        <p:nvPr/>
      </p:nvGrpSpPr>
      <p:grpSpPr>
        <a:xfrm>
          <a:off x="0" y="0"/>
          <a:ext cx="0" cy="0"/>
          <a:chOff x="0" y="0"/>
          <a:chExt cx="0" cy="0"/>
        </a:xfrm>
      </p:grpSpPr>
      <p:sp>
        <p:nvSpPr>
          <p:cNvPr id="449" name="Google Shape;449;g31646db8222_2_119"/>
          <p:cNvSpPr/>
          <p:nvPr/>
        </p:nvSpPr>
        <p:spPr>
          <a:xfrm>
            <a:off x="9609050" y="10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g31646db8222_2_119"/>
          <p:cNvSpPr txBox="1"/>
          <p:nvPr/>
        </p:nvSpPr>
        <p:spPr>
          <a:xfrm>
            <a:off x="539262" y="5468698"/>
            <a:ext cx="8100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lt1"/>
                </a:solidFill>
              </a:rPr>
              <a:t>Conclusion</a:t>
            </a:r>
            <a:endParaRPr/>
          </a:p>
        </p:txBody>
      </p:sp>
      <p:pic>
        <p:nvPicPr>
          <p:cNvPr id="451" name="Google Shape;451;g31646db8222_2_119"/>
          <p:cNvPicPr preferRelativeResize="0"/>
          <p:nvPr/>
        </p:nvPicPr>
        <p:blipFill rotWithShape="1">
          <a:blip r:embed="rId3">
            <a:alphaModFix/>
          </a:blip>
          <a:srcRect/>
          <a:stretch/>
        </p:blipFill>
        <p:spPr>
          <a:xfrm>
            <a:off x="497222" y="635784"/>
            <a:ext cx="3951906" cy="632112"/>
          </a:xfrm>
          <a:prstGeom prst="rect">
            <a:avLst/>
          </a:prstGeom>
          <a:noFill/>
          <a:ln>
            <a:noFill/>
          </a:ln>
        </p:spPr>
      </p:pic>
      <p:sp>
        <p:nvSpPr>
          <p:cNvPr id="452" name="Google Shape;452;g31646db8222_2_119"/>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1440ba0d61_0_99"/>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8" name="Google Shape;458;g31440ba0d61_0_99"/>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25</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9" name="Google Shape;459;g31440ba0d61_0_99"/>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Current Project Status</a:t>
            </a:r>
            <a:endParaRPr sz="1400" b="0" i="0" u="none" strike="noStrike" cap="none">
              <a:solidFill>
                <a:srgbClr val="000000"/>
              </a:solidFill>
              <a:latin typeface="Arial"/>
              <a:ea typeface="Arial"/>
              <a:cs typeface="Arial"/>
              <a:sym typeface="Arial"/>
            </a:endParaRPr>
          </a:p>
        </p:txBody>
      </p:sp>
      <p:sp>
        <p:nvSpPr>
          <p:cNvPr id="460" name="Google Shape;460;g31440ba0d61_0_99"/>
          <p:cNvSpPr txBox="1"/>
          <p:nvPr/>
        </p:nvSpPr>
        <p:spPr>
          <a:xfrm>
            <a:off x="3169625" y="1099267"/>
            <a:ext cx="8012400" cy="53982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65000"/>
              </a:lnSpc>
              <a:spcBef>
                <a:spcPts val="0"/>
              </a:spcBef>
              <a:spcAft>
                <a:spcPts val="0"/>
              </a:spcAft>
              <a:buClr>
                <a:schemeClr val="dk1"/>
              </a:buClr>
              <a:buSzPts val="1800"/>
              <a:buFont typeface="Arial"/>
              <a:buChar char="●"/>
            </a:pPr>
            <a:r>
              <a:rPr lang="en-US" sz="1800" b="1">
                <a:solidFill>
                  <a:schemeClr val="dk1"/>
                </a:solidFill>
              </a:rPr>
              <a:t>Game Design</a:t>
            </a:r>
            <a:endParaRPr sz="1800" b="1">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Created Design Documents</a:t>
            </a:r>
            <a:endParaRPr sz="1800">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Core Gameplay Prototype Finished</a:t>
            </a:r>
            <a:endParaRPr sz="1800">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Functional Demo</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b="1">
                <a:solidFill>
                  <a:schemeClr val="dk1"/>
                </a:solidFill>
              </a:rPr>
              <a:t>Render Engine</a:t>
            </a:r>
            <a:endParaRPr sz="1800" b="1">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Engine build/testing framework created with CMake</a:t>
            </a:r>
            <a:endParaRPr sz="1800">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Simplified Entity-Component-System functionality that needs heavy optimization</a:t>
            </a:r>
            <a:endParaRPr sz="1800">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Able to perform a stereographic projection from a hyperbolic surface. Working on creating a tiling/mesh for the surface</a:t>
            </a:r>
            <a:endParaRPr sz="1800">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Input Management and Camera Abstractions are in testing phase to ensure proper functionality </a:t>
            </a:r>
            <a:endParaRPr sz="1800">
              <a:solidFill>
                <a:schemeClr val="dk1"/>
              </a:solidFill>
            </a:endParaRPr>
          </a:p>
        </p:txBody>
      </p:sp>
      <p:pic>
        <p:nvPicPr>
          <p:cNvPr id="461" name="Google Shape;461;g31440ba0d61_0_99"/>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462" name="Google Shape;462;g31440ba0d61_0_99"/>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Conclusion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31440ba0d61_0_108"/>
          <p:cNvSpPr/>
          <p:nvPr/>
        </p:nvSpPr>
        <p:spPr>
          <a:xfrm>
            <a:off x="-28275" y="10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g31440ba0d61_0_108"/>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26</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9" name="Google Shape;469;g31440ba0d61_0_108"/>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Task Responsibilities and Contributions</a:t>
            </a:r>
            <a:endParaRPr sz="1400" b="0" i="0" u="none" strike="noStrike" cap="none">
              <a:solidFill>
                <a:srgbClr val="000000"/>
              </a:solidFill>
              <a:latin typeface="Arial"/>
              <a:ea typeface="Arial"/>
              <a:cs typeface="Arial"/>
              <a:sym typeface="Arial"/>
            </a:endParaRPr>
          </a:p>
        </p:txBody>
      </p:sp>
      <p:pic>
        <p:nvPicPr>
          <p:cNvPr id="470" name="Google Shape;470;g31440ba0d61_0_108"/>
          <p:cNvPicPr preferRelativeResize="0"/>
          <p:nvPr/>
        </p:nvPicPr>
        <p:blipFill rotWithShape="1">
          <a:blip r:embed="rId3">
            <a:alphaModFix/>
          </a:blip>
          <a:srcRect/>
          <a:stretch/>
        </p:blipFill>
        <p:spPr>
          <a:xfrm>
            <a:off x="296457" y="536822"/>
            <a:ext cx="2194494" cy="1092281"/>
          </a:xfrm>
          <a:prstGeom prst="rect">
            <a:avLst/>
          </a:prstGeom>
          <a:noFill/>
          <a:ln>
            <a:noFill/>
          </a:ln>
        </p:spPr>
      </p:pic>
      <p:graphicFrame>
        <p:nvGraphicFramePr>
          <p:cNvPr id="471" name="Google Shape;471;g31440ba0d61_0_108"/>
          <p:cNvGraphicFramePr/>
          <p:nvPr/>
        </p:nvGraphicFramePr>
        <p:xfrm>
          <a:off x="3195875" y="1363950"/>
          <a:ext cx="8353625" cy="4734065"/>
        </p:xfrm>
        <a:graphic>
          <a:graphicData uri="http://schemas.openxmlformats.org/drawingml/2006/table">
            <a:tbl>
              <a:tblPr>
                <a:noFill/>
                <a:tableStyleId>{09F4B29D-9018-453D-9F2C-A4CA4B1A0340}</a:tableStyleId>
              </a:tblPr>
              <a:tblGrid>
                <a:gridCol w="1773225">
                  <a:extLst>
                    <a:ext uri="{9D8B030D-6E8A-4147-A177-3AD203B41FA5}">
                      <a16:colId xmlns:a16="http://schemas.microsoft.com/office/drawing/2014/main" val="20000"/>
                    </a:ext>
                  </a:extLst>
                </a:gridCol>
                <a:gridCol w="2387775">
                  <a:extLst>
                    <a:ext uri="{9D8B030D-6E8A-4147-A177-3AD203B41FA5}">
                      <a16:colId xmlns:a16="http://schemas.microsoft.com/office/drawing/2014/main" val="20001"/>
                    </a:ext>
                  </a:extLst>
                </a:gridCol>
                <a:gridCol w="4192625">
                  <a:extLst>
                    <a:ext uri="{9D8B030D-6E8A-4147-A177-3AD203B41FA5}">
                      <a16:colId xmlns:a16="http://schemas.microsoft.com/office/drawing/2014/main" val="20002"/>
                    </a:ext>
                  </a:extLst>
                </a:gridCol>
              </a:tblGrid>
              <a:tr h="467075">
                <a:tc>
                  <a:txBody>
                    <a:bodyPr/>
                    <a:lstStyle/>
                    <a:p>
                      <a:pPr marL="0" lvl="0" indent="0" algn="l" rtl="0">
                        <a:spcBef>
                          <a:spcPts val="0"/>
                        </a:spcBef>
                        <a:spcAft>
                          <a:spcPts val="0"/>
                        </a:spcAft>
                        <a:buNone/>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Member</a:t>
                      </a:r>
                      <a:endParaRPr b="1"/>
                    </a:p>
                  </a:txBody>
                  <a:tcPr marL="91425" marR="91425" marT="91425" marB="91425"/>
                </a:tc>
                <a:tc>
                  <a:txBody>
                    <a:bodyPr/>
                    <a:lstStyle/>
                    <a:p>
                      <a:pPr marL="0" lvl="0" indent="0" algn="l" rtl="0">
                        <a:spcBef>
                          <a:spcPts val="0"/>
                        </a:spcBef>
                        <a:spcAft>
                          <a:spcPts val="0"/>
                        </a:spcAft>
                        <a:buNone/>
                      </a:pPr>
                      <a:r>
                        <a:rPr lang="en-US" b="1"/>
                        <a:t>Responsibilities</a:t>
                      </a:r>
                      <a:endParaRPr b="1"/>
                    </a:p>
                  </a:txBody>
                  <a:tcPr marL="91425" marR="91425" marT="91425" marB="91425"/>
                </a:tc>
                <a:tc>
                  <a:txBody>
                    <a:bodyPr/>
                    <a:lstStyle/>
                    <a:p>
                      <a:pPr marL="0" lvl="0" indent="0" algn="l" rtl="0">
                        <a:spcBef>
                          <a:spcPts val="0"/>
                        </a:spcBef>
                        <a:spcAft>
                          <a:spcPts val="0"/>
                        </a:spcAft>
                        <a:buNone/>
                      </a:pPr>
                      <a:r>
                        <a:rPr lang="en-US" b="1"/>
                        <a:t>Contributions</a:t>
                      </a:r>
                      <a:endParaRPr b="1"/>
                    </a:p>
                  </a:txBody>
                  <a:tcPr marL="91425" marR="91425" marT="91425" marB="91425"/>
                </a:tc>
                <a:extLst>
                  <a:ext uri="{0D108BD9-81ED-4DB2-BD59-A6C34878D82A}">
                    <a16:rowId xmlns:a16="http://schemas.microsoft.com/office/drawing/2014/main" val="10000"/>
                  </a:ext>
                </a:extLst>
              </a:tr>
              <a:tr h="234975">
                <a:tc>
                  <a:txBody>
                    <a:bodyPr/>
                    <a:lstStyle/>
                    <a:p>
                      <a:pPr marL="0" lvl="0" indent="0" algn="l" rtl="0">
                        <a:spcBef>
                          <a:spcPts val="0"/>
                        </a:spcBef>
                        <a:spcAft>
                          <a:spcPts val="0"/>
                        </a:spcAft>
                        <a:buNone/>
                      </a:pPr>
                      <a:r>
                        <a:rPr lang="en-US"/>
                        <a:t>Tasman Grinnell</a:t>
                      </a:r>
                      <a:endParaRPr/>
                    </a:p>
                  </a:txBody>
                  <a:tcPr marL="91425" marR="91425" marT="91425" marB="91425"/>
                </a:tc>
                <a:tc>
                  <a:txBody>
                    <a:bodyPr/>
                    <a:lstStyle/>
                    <a:p>
                      <a:pPr marL="0" lvl="0" indent="0" algn="l" rtl="0">
                        <a:spcBef>
                          <a:spcPts val="0"/>
                        </a:spcBef>
                        <a:spcAft>
                          <a:spcPts val="0"/>
                        </a:spcAft>
                        <a:buNone/>
                      </a:pPr>
                      <a:r>
                        <a:rPr lang="en-US"/>
                        <a:t>Project Manager</a:t>
                      </a:r>
                      <a:endParaRPr/>
                    </a:p>
                    <a:p>
                      <a:pPr marL="0" lvl="0" indent="0" algn="l" rtl="0">
                        <a:spcBef>
                          <a:spcPts val="0"/>
                        </a:spcBef>
                        <a:spcAft>
                          <a:spcPts val="0"/>
                        </a:spcAft>
                        <a:buNone/>
                      </a:pPr>
                      <a:r>
                        <a:rPr lang="en-US"/>
                        <a:t>Render Engineer</a:t>
                      </a:r>
                      <a:endParaRPr/>
                    </a:p>
                  </a:txBody>
                  <a:tcPr marL="91425" marR="91425" marT="91425" marB="91425"/>
                </a:tc>
                <a:tc>
                  <a:txBody>
                    <a:bodyPr/>
                    <a:lstStyle/>
                    <a:p>
                      <a:pPr marL="0" lvl="0" indent="0" algn="l" rtl="0">
                        <a:spcBef>
                          <a:spcPts val="0"/>
                        </a:spcBef>
                        <a:spcAft>
                          <a:spcPts val="0"/>
                        </a:spcAft>
                        <a:buNone/>
                      </a:pPr>
                      <a:r>
                        <a:rPr lang="en-US"/>
                        <a:t>Input Management, Collision Detection, General Project Management</a:t>
                      </a:r>
                      <a:endParaRPr/>
                    </a:p>
                  </a:txBody>
                  <a:tcPr marL="91425" marR="91425" marT="91425" marB="91425"/>
                </a:tc>
                <a:extLst>
                  <a:ext uri="{0D108BD9-81ED-4DB2-BD59-A6C34878D82A}">
                    <a16:rowId xmlns:a16="http://schemas.microsoft.com/office/drawing/2014/main" val="10001"/>
                  </a:ext>
                </a:extLst>
              </a:tr>
              <a:tr h="449175">
                <a:tc>
                  <a:txBody>
                    <a:bodyPr/>
                    <a:lstStyle/>
                    <a:p>
                      <a:pPr marL="0" lvl="0" indent="0" algn="l" rtl="0">
                        <a:spcBef>
                          <a:spcPts val="0"/>
                        </a:spcBef>
                        <a:spcAft>
                          <a:spcPts val="0"/>
                        </a:spcAft>
                        <a:buNone/>
                      </a:pPr>
                      <a:r>
                        <a:rPr lang="en-US"/>
                        <a:t>Ben Johnson</a:t>
                      </a:r>
                      <a:endParaRPr/>
                    </a:p>
                  </a:txBody>
                  <a:tcPr marL="91425" marR="91425" marT="91425" marB="91425"/>
                </a:tc>
                <a:tc>
                  <a:txBody>
                    <a:bodyPr/>
                    <a:lstStyle/>
                    <a:p>
                      <a:pPr marL="0" lvl="0" indent="0" algn="l" rtl="0">
                        <a:spcBef>
                          <a:spcPts val="0"/>
                        </a:spcBef>
                        <a:spcAft>
                          <a:spcPts val="0"/>
                        </a:spcAft>
                        <a:buNone/>
                      </a:pPr>
                      <a:r>
                        <a:rPr lang="en-US"/>
                        <a:t>Render Engineer</a:t>
                      </a:r>
                      <a:endParaRPr/>
                    </a:p>
                    <a:p>
                      <a:pPr marL="0" lvl="0" indent="0" algn="l" rtl="0">
                        <a:spcBef>
                          <a:spcPts val="0"/>
                        </a:spcBef>
                        <a:spcAft>
                          <a:spcPts val="0"/>
                        </a:spcAft>
                        <a:buNone/>
                      </a:pPr>
                      <a:r>
                        <a:rPr lang="en-US"/>
                        <a:t>System Lead</a:t>
                      </a:r>
                      <a:endParaRPr/>
                    </a:p>
                  </a:txBody>
                  <a:tcPr marL="91425" marR="91425" marT="91425" marB="91425"/>
                </a:tc>
                <a:tc>
                  <a:txBody>
                    <a:bodyPr/>
                    <a:lstStyle/>
                    <a:p>
                      <a:pPr marL="0" lvl="0" indent="0" algn="l" rtl="0">
                        <a:spcBef>
                          <a:spcPts val="0"/>
                        </a:spcBef>
                        <a:spcAft>
                          <a:spcPts val="0"/>
                        </a:spcAft>
                        <a:buNone/>
                      </a:pPr>
                      <a:r>
                        <a:rPr lang="en-US"/>
                        <a:t>Engine Architecture Design and Implementation, Performance Analysis, and Optimization</a:t>
                      </a:r>
                      <a:endParaRPr/>
                    </a:p>
                  </a:txBody>
                  <a:tcPr marL="91425" marR="91425" marT="91425" marB="91425"/>
                </a:tc>
                <a:extLst>
                  <a:ext uri="{0D108BD9-81ED-4DB2-BD59-A6C34878D82A}">
                    <a16:rowId xmlns:a16="http://schemas.microsoft.com/office/drawing/2014/main" val="10002"/>
                  </a:ext>
                </a:extLst>
              </a:tr>
              <a:tr h="449175">
                <a:tc>
                  <a:txBody>
                    <a:bodyPr/>
                    <a:lstStyle/>
                    <a:p>
                      <a:pPr marL="0" lvl="0" indent="0" algn="l" rtl="0">
                        <a:spcBef>
                          <a:spcPts val="0"/>
                        </a:spcBef>
                        <a:spcAft>
                          <a:spcPts val="0"/>
                        </a:spcAft>
                        <a:buNone/>
                      </a:pPr>
                      <a:r>
                        <a:rPr lang="en-US"/>
                        <a:t>Josh Deaton</a:t>
                      </a:r>
                      <a:endParaRPr/>
                    </a:p>
                  </a:txBody>
                  <a:tcPr marL="91425" marR="91425" marT="91425" marB="91425"/>
                </a:tc>
                <a:tc>
                  <a:txBody>
                    <a:bodyPr/>
                    <a:lstStyle/>
                    <a:p>
                      <a:pPr marL="0" lvl="0" indent="0" algn="l" rtl="0">
                        <a:spcBef>
                          <a:spcPts val="0"/>
                        </a:spcBef>
                        <a:spcAft>
                          <a:spcPts val="0"/>
                        </a:spcAft>
                        <a:buNone/>
                      </a:pPr>
                      <a:r>
                        <a:rPr lang="en-US"/>
                        <a:t>Render Engineer Lead</a:t>
                      </a:r>
                      <a:endParaRPr/>
                    </a:p>
                  </a:txBody>
                  <a:tcPr marL="91425" marR="91425" marT="91425" marB="91425"/>
                </a:tc>
                <a:tc>
                  <a:txBody>
                    <a:bodyPr/>
                    <a:lstStyle/>
                    <a:p>
                      <a:pPr marL="0" lvl="0" indent="0" algn="l" rtl="0">
                        <a:spcBef>
                          <a:spcPts val="0"/>
                        </a:spcBef>
                        <a:spcAft>
                          <a:spcPts val="0"/>
                        </a:spcAft>
                        <a:buNone/>
                      </a:pPr>
                      <a:r>
                        <a:rPr lang="en-US"/>
                        <a:t>Engine toolchain customization and design, Non-Euclidean projections</a:t>
                      </a:r>
                      <a:endParaRPr/>
                    </a:p>
                  </a:txBody>
                  <a:tcPr marL="91425" marR="91425" marT="91425" marB="91425"/>
                </a:tc>
                <a:extLst>
                  <a:ext uri="{0D108BD9-81ED-4DB2-BD59-A6C34878D82A}">
                    <a16:rowId xmlns:a16="http://schemas.microsoft.com/office/drawing/2014/main" val="10003"/>
                  </a:ext>
                </a:extLst>
              </a:tr>
              <a:tr h="449175">
                <a:tc>
                  <a:txBody>
                    <a:bodyPr/>
                    <a:lstStyle/>
                    <a:p>
                      <a:pPr marL="0" lvl="0" indent="0" algn="l" rtl="0">
                        <a:spcBef>
                          <a:spcPts val="0"/>
                        </a:spcBef>
                        <a:spcAft>
                          <a:spcPts val="0"/>
                        </a:spcAft>
                        <a:buNone/>
                      </a:pPr>
                      <a:r>
                        <a:rPr lang="en-US"/>
                        <a:t>Cory Roth</a:t>
                      </a:r>
                      <a:endParaRPr/>
                    </a:p>
                  </a:txBody>
                  <a:tcPr marL="91425" marR="91425" marT="91425" marB="91425"/>
                </a:tc>
                <a:tc>
                  <a:txBody>
                    <a:bodyPr/>
                    <a:lstStyle/>
                    <a:p>
                      <a:pPr marL="0" lvl="0" indent="0" algn="l" rtl="0">
                        <a:spcBef>
                          <a:spcPts val="0"/>
                        </a:spcBef>
                        <a:spcAft>
                          <a:spcPts val="0"/>
                        </a:spcAft>
                        <a:buNone/>
                      </a:pPr>
                      <a:r>
                        <a:rPr lang="en-US"/>
                        <a:t>Game Designer </a:t>
                      </a:r>
                      <a:endParaRPr/>
                    </a:p>
                    <a:p>
                      <a:pPr marL="0" lvl="0" indent="0" algn="l" rtl="0">
                        <a:spcBef>
                          <a:spcPts val="0"/>
                        </a:spcBef>
                        <a:spcAft>
                          <a:spcPts val="0"/>
                        </a:spcAft>
                        <a:buNone/>
                      </a:pPr>
                      <a:r>
                        <a:rPr lang="en-US"/>
                        <a:t>Notes Writer</a:t>
                      </a:r>
                      <a:endParaRPr/>
                    </a:p>
                  </a:txBody>
                  <a:tcPr marL="91425" marR="91425" marT="91425" marB="91425"/>
                </a:tc>
                <a:tc>
                  <a:txBody>
                    <a:bodyPr/>
                    <a:lstStyle/>
                    <a:p>
                      <a:pPr marL="0" lvl="0" indent="0" algn="l" rtl="0">
                        <a:spcBef>
                          <a:spcPts val="0"/>
                        </a:spcBef>
                        <a:spcAft>
                          <a:spcPts val="0"/>
                        </a:spcAft>
                        <a:buNone/>
                      </a:pPr>
                      <a:r>
                        <a:rPr lang="en-US"/>
                        <a:t>Lead Design Document Writing, Light Mechanic, Handled Notes for Meetings </a:t>
                      </a:r>
                      <a:endParaRPr/>
                    </a:p>
                  </a:txBody>
                  <a:tcPr marL="91425" marR="91425" marT="91425" marB="91425"/>
                </a:tc>
                <a:extLst>
                  <a:ext uri="{0D108BD9-81ED-4DB2-BD59-A6C34878D82A}">
                    <a16:rowId xmlns:a16="http://schemas.microsoft.com/office/drawing/2014/main" val="10004"/>
                  </a:ext>
                </a:extLst>
              </a:tr>
              <a:tr h="449175">
                <a:tc>
                  <a:txBody>
                    <a:bodyPr/>
                    <a:lstStyle/>
                    <a:p>
                      <a:pPr marL="0" lvl="0" indent="0" algn="l" rtl="0">
                        <a:spcBef>
                          <a:spcPts val="0"/>
                        </a:spcBef>
                        <a:spcAft>
                          <a:spcPts val="0"/>
                        </a:spcAft>
                        <a:buNone/>
                      </a:pPr>
                      <a:r>
                        <a:rPr lang="en-US"/>
                        <a:t>Zach Rapoza</a:t>
                      </a:r>
                      <a:endParaRPr/>
                    </a:p>
                  </a:txBody>
                  <a:tcPr marL="91425" marR="91425" marT="91425" marB="91425"/>
                </a:tc>
                <a:tc>
                  <a:txBody>
                    <a:bodyPr/>
                    <a:lstStyle/>
                    <a:p>
                      <a:pPr marL="0" lvl="0" indent="0" algn="l" rtl="0">
                        <a:spcBef>
                          <a:spcPts val="0"/>
                        </a:spcBef>
                        <a:spcAft>
                          <a:spcPts val="0"/>
                        </a:spcAft>
                        <a:buNone/>
                      </a:pPr>
                      <a:r>
                        <a:rPr lang="en-US"/>
                        <a:t>Game Designer</a:t>
                      </a:r>
                      <a:endParaRPr/>
                    </a:p>
                    <a:p>
                      <a:pPr marL="0" lvl="0" indent="0" algn="l" rtl="0">
                        <a:spcBef>
                          <a:spcPts val="0"/>
                        </a:spcBef>
                        <a:spcAft>
                          <a:spcPts val="0"/>
                        </a:spcAft>
                        <a:buNone/>
                      </a:pPr>
                      <a:r>
                        <a:rPr lang="en-US"/>
                        <a:t>Art Lead</a:t>
                      </a:r>
                      <a:endParaRPr/>
                    </a:p>
                  </a:txBody>
                  <a:tcPr marL="91425" marR="91425" marT="91425" marB="91425"/>
                </a:tc>
                <a:tc>
                  <a:txBody>
                    <a:bodyPr/>
                    <a:lstStyle/>
                    <a:p>
                      <a:pPr marL="0" lvl="0" indent="0" algn="l" rtl="0">
                        <a:spcBef>
                          <a:spcPts val="0"/>
                        </a:spcBef>
                        <a:spcAft>
                          <a:spcPts val="0"/>
                        </a:spcAft>
                        <a:buNone/>
                      </a:pPr>
                      <a:r>
                        <a:rPr lang="en-US"/>
                        <a:t>Development of Farmer and its interactions, Menus</a:t>
                      </a:r>
                      <a:endParaRPr/>
                    </a:p>
                  </a:txBody>
                  <a:tcPr marL="91425" marR="91425" marT="91425" marB="91425"/>
                </a:tc>
                <a:extLst>
                  <a:ext uri="{0D108BD9-81ED-4DB2-BD59-A6C34878D82A}">
                    <a16:rowId xmlns:a16="http://schemas.microsoft.com/office/drawing/2014/main" val="10005"/>
                  </a:ext>
                </a:extLst>
              </a:tr>
              <a:tr h="449175">
                <a:tc>
                  <a:txBody>
                    <a:bodyPr/>
                    <a:lstStyle/>
                    <a:p>
                      <a:pPr marL="0" lvl="0" indent="0" algn="l" rtl="0">
                        <a:spcBef>
                          <a:spcPts val="0"/>
                        </a:spcBef>
                        <a:spcAft>
                          <a:spcPts val="0"/>
                        </a:spcAft>
                        <a:buNone/>
                      </a:pPr>
                      <a:r>
                        <a:rPr lang="en-US"/>
                        <a:t>Spencer Thiele</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Game Design Lead</a:t>
                      </a:r>
                      <a:endParaRPr>
                        <a:solidFill>
                          <a:schemeClr val="dk1"/>
                        </a:solidFill>
                      </a:endParaRPr>
                    </a:p>
                    <a:p>
                      <a:pPr marL="0" lvl="0" indent="0" algn="l" rtl="0">
                        <a:spcBef>
                          <a:spcPts val="0"/>
                        </a:spcBef>
                        <a:spcAft>
                          <a:spcPts val="0"/>
                        </a:spcAft>
                        <a:buNone/>
                      </a:pPr>
                      <a:r>
                        <a:rPr lang="en-US"/>
                        <a:t>Prototyping Lead</a:t>
                      </a:r>
                      <a:endParaRPr/>
                    </a:p>
                  </a:txBody>
                  <a:tcPr marL="91425" marR="91425" marT="91425" marB="91425"/>
                </a:tc>
                <a:tc>
                  <a:txBody>
                    <a:bodyPr/>
                    <a:lstStyle/>
                    <a:p>
                      <a:pPr marL="0" lvl="0" indent="0" algn="l" rtl="0">
                        <a:spcBef>
                          <a:spcPts val="0"/>
                        </a:spcBef>
                        <a:spcAft>
                          <a:spcPts val="0"/>
                        </a:spcAft>
                        <a:buNone/>
                      </a:pPr>
                      <a:r>
                        <a:rPr lang="en-US">
                          <a:solidFill>
                            <a:schemeClr val="dk1"/>
                          </a:solidFill>
                        </a:rPr>
                        <a:t>Directing</a:t>
                      </a:r>
                      <a:r>
                        <a:rPr lang="en-US"/>
                        <a:t> Game Design and Development, Prototyping Game Elements</a:t>
                      </a:r>
                      <a:endParaRPr/>
                    </a:p>
                  </a:txBody>
                  <a:tcPr marL="91425" marR="91425" marT="91425" marB="91425"/>
                </a:tc>
                <a:extLst>
                  <a:ext uri="{0D108BD9-81ED-4DB2-BD59-A6C34878D82A}">
                    <a16:rowId xmlns:a16="http://schemas.microsoft.com/office/drawing/2014/main" val="10006"/>
                  </a:ext>
                </a:extLst>
              </a:tr>
              <a:tr h="449175">
                <a:tc>
                  <a:txBody>
                    <a:bodyPr/>
                    <a:lstStyle/>
                    <a:p>
                      <a:pPr marL="0" lvl="0" indent="0" algn="l" rtl="0">
                        <a:spcBef>
                          <a:spcPts val="0"/>
                        </a:spcBef>
                        <a:spcAft>
                          <a:spcPts val="0"/>
                        </a:spcAft>
                        <a:buNone/>
                      </a:pPr>
                      <a:r>
                        <a:rPr lang="en-US"/>
                        <a:t>Lincoln Kness</a:t>
                      </a:r>
                      <a:endParaRPr/>
                    </a:p>
                  </a:txBody>
                  <a:tcPr marL="91425" marR="91425" marT="91425" marB="91425"/>
                </a:tc>
                <a:tc>
                  <a:txBody>
                    <a:bodyPr/>
                    <a:lstStyle/>
                    <a:p>
                      <a:pPr marL="0" lvl="0" indent="0" algn="l" rtl="0">
                        <a:spcBef>
                          <a:spcPts val="0"/>
                        </a:spcBef>
                        <a:spcAft>
                          <a:spcPts val="0"/>
                        </a:spcAft>
                        <a:buNone/>
                      </a:pPr>
                      <a:r>
                        <a:rPr lang="en-US"/>
                        <a:t>Game Designer</a:t>
                      </a:r>
                      <a:endParaRPr/>
                    </a:p>
                    <a:p>
                      <a:pPr marL="0" lvl="0" indent="0" algn="l" rtl="0">
                        <a:spcBef>
                          <a:spcPts val="0"/>
                        </a:spcBef>
                        <a:spcAft>
                          <a:spcPts val="0"/>
                        </a:spcAft>
                        <a:buNone/>
                      </a:pPr>
                      <a:r>
                        <a:rPr lang="en-US"/>
                        <a:t>Website Manager</a:t>
                      </a:r>
                      <a:endParaRPr/>
                    </a:p>
                  </a:txBody>
                  <a:tcPr marL="91425" marR="91425" marT="91425" marB="91425"/>
                </a:tc>
                <a:tc>
                  <a:txBody>
                    <a:bodyPr/>
                    <a:lstStyle/>
                    <a:p>
                      <a:pPr marL="0" lvl="0" indent="0" algn="l" rtl="0">
                        <a:spcBef>
                          <a:spcPts val="0"/>
                        </a:spcBef>
                        <a:spcAft>
                          <a:spcPts val="0"/>
                        </a:spcAft>
                        <a:buNone/>
                      </a:pPr>
                      <a:r>
                        <a:rPr lang="en-US"/>
                        <a:t>Creating and Testing Mechanics in Unity, Updating the Website</a:t>
                      </a:r>
                      <a:endParaRPr/>
                    </a:p>
                  </a:txBody>
                  <a:tcPr marL="91425" marR="91425" marT="91425" marB="91425"/>
                </a:tc>
                <a:extLst>
                  <a:ext uri="{0D108BD9-81ED-4DB2-BD59-A6C34878D82A}">
                    <a16:rowId xmlns:a16="http://schemas.microsoft.com/office/drawing/2014/main" val="10007"/>
                  </a:ext>
                </a:extLst>
              </a:tr>
            </a:tbl>
          </a:graphicData>
        </a:graphic>
      </p:graphicFrame>
      <p:sp>
        <p:nvSpPr>
          <p:cNvPr id="472" name="Google Shape;472;g31440ba0d61_0_108"/>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Conclusion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1440ba0d61_0_117"/>
          <p:cNvSpPr txBox="1"/>
          <p:nvPr/>
        </p:nvSpPr>
        <p:spPr>
          <a:xfrm>
            <a:off x="3349772" y="1412352"/>
            <a:ext cx="7945200" cy="100638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65000"/>
              </a:lnSpc>
              <a:spcBef>
                <a:spcPts val="0"/>
              </a:spcBef>
              <a:spcAft>
                <a:spcPts val="0"/>
              </a:spcAft>
              <a:buClr>
                <a:schemeClr val="dk1"/>
              </a:buClr>
              <a:buSzPts val="1800"/>
              <a:buChar char="●"/>
            </a:pPr>
            <a:r>
              <a:rPr lang="en-US" sz="1800" b="1" dirty="0">
                <a:solidFill>
                  <a:schemeClr val="dk1"/>
                </a:solidFill>
              </a:rPr>
              <a:t>Render Non-Euclidean math</a:t>
            </a:r>
            <a:endParaRPr sz="1800" b="1" dirty="0">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dirty="0">
                <a:solidFill>
                  <a:schemeClr val="dk1"/>
                </a:solidFill>
              </a:rPr>
              <a:t>Finish prototyping game mechanics</a:t>
            </a:r>
            <a:endParaRPr sz="1800" b="1" dirty="0">
              <a:solidFill>
                <a:schemeClr val="dk1"/>
              </a:solidFill>
            </a:endParaRPr>
          </a:p>
        </p:txBody>
      </p:sp>
      <p:sp>
        <p:nvSpPr>
          <p:cNvPr id="478" name="Google Shape;478;g31440ba0d61_0_117"/>
          <p:cNvSpPr/>
          <p:nvPr/>
        </p:nvSpPr>
        <p:spPr>
          <a:xfrm>
            <a:off x="-285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g31440ba0d61_0_117"/>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Future Plans</a:t>
            </a:r>
            <a:endParaRPr sz="1400" b="0" i="0" u="none" strike="noStrike" cap="none">
              <a:solidFill>
                <a:srgbClr val="000000"/>
              </a:solidFill>
              <a:latin typeface="Arial"/>
              <a:ea typeface="Arial"/>
              <a:cs typeface="Arial"/>
              <a:sym typeface="Arial"/>
            </a:endParaRPr>
          </a:p>
        </p:txBody>
      </p:sp>
      <p:pic>
        <p:nvPicPr>
          <p:cNvPr id="481" name="Google Shape;481;g31440ba0d61_0_117"/>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482" name="Google Shape;482;g31440ba0d61_0_117"/>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27</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83" name="Google Shape;483;g31440ba0d61_0_117"/>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Conclusion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484" name="Google Shape;484;g31440ba0d61_0_117"/>
          <p:cNvSpPr txBox="1"/>
          <p:nvPr/>
        </p:nvSpPr>
        <p:spPr>
          <a:xfrm>
            <a:off x="3349772" y="2238852"/>
            <a:ext cx="7945200" cy="1283700"/>
          </a:xfrm>
          <a:prstGeom prst="rect">
            <a:avLst/>
          </a:prstGeom>
          <a:noFill/>
          <a:ln>
            <a:noFill/>
          </a:ln>
        </p:spPr>
        <p:txBody>
          <a:bodyPr spcFirstLastPara="1" wrap="square" lIns="91425" tIns="45700" rIns="91425" bIns="45700" anchor="t" anchorCtr="0">
            <a:spAutoFit/>
          </a:bodyPr>
          <a:lstStyle/>
          <a:p>
            <a:pPr marL="457200" lvl="0" indent="0" algn="l" rtl="0">
              <a:lnSpc>
                <a:spcPct val="165000"/>
              </a:lnSpc>
              <a:spcBef>
                <a:spcPts val="0"/>
              </a:spcBef>
              <a:spcAft>
                <a:spcPts val="0"/>
              </a:spcAft>
              <a:buNone/>
            </a:pP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Integrate base game in render engine</a:t>
            </a:r>
            <a:endParaRPr sz="1800" b="1">
              <a:solidFill>
                <a:schemeClr val="dk1"/>
              </a:solidFill>
            </a:endParaRPr>
          </a:p>
          <a:p>
            <a:pPr marL="457200" lvl="0" indent="0" algn="l" rtl="0">
              <a:lnSpc>
                <a:spcPct val="165000"/>
              </a:lnSpc>
              <a:spcBef>
                <a:spcPts val="0"/>
              </a:spcBef>
              <a:spcAft>
                <a:spcPts val="0"/>
              </a:spcAft>
              <a:buNone/>
            </a:pPr>
            <a:endParaRPr sz="1800" b="1">
              <a:solidFill>
                <a:schemeClr val="dk1"/>
              </a:solidFill>
            </a:endParaRPr>
          </a:p>
        </p:txBody>
      </p:sp>
      <p:sp>
        <p:nvSpPr>
          <p:cNvPr id="485" name="Google Shape;485;g31440ba0d61_0_117"/>
          <p:cNvSpPr txBox="1"/>
          <p:nvPr/>
        </p:nvSpPr>
        <p:spPr>
          <a:xfrm>
            <a:off x="3349775" y="3522550"/>
            <a:ext cx="8012400" cy="826500"/>
          </a:xfrm>
          <a:prstGeom prst="rect">
            <a:avLst/>
          </a:prstGeom>
          <a:noFill/>
          <a:ln>
            <a:noFill/>
          </a:ln>
        </p:spPr>
        <p:txBody>
          <a:bodyPr spcFirstLastPara="1" wrap="square" lIns="91425" tIns="45700" rIns="91425" bIns="45700" anchor="t" anchorCtr="0">
            <a:spAutoFit/>
          </a:bodyPr>
          <a:lstStyle/>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Continue to implement auxiliary features to polish the game</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Create API for render engine</a:t>
            </a:r>
            <a:endParaRPr sz="18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31646db8222_1_12"/>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g31646db8222_1_12"/>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28</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3" name="Google Shape;493;g31646db8222_1_12"/>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Game Design Demo</a:t>
            </a:r>
            <a:endParaRPr sz="1400" b="0" i="0" u="none" strike="noStrike" cap="none">
              <a:solidFill>
                <a:srgbClr val="000000"/>
              </a:solidFill>
              <a:latin typeface="Arial"/>
              <a:ea typeface="Arial"/>
              <a:cs typeface="Arial"/>
              <a:sym typeface="Arial"/>
            </a:endParaRPr>
          </a:p>
        </p:txBody>
      </p:sp>
      <p:pic>
        <p:nvPicPr>
          <p:cNvPr id="494" name="Google Shape;494;g31646db8222_1_12"/>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495" name="Google Shape;495;g31646db8222_1_12"/>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Conclusion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496" name="Google Shape;496;g31646db8222_1_12" title="Game Demo.mp4">
            <a:hlinkClick r:id="rId4"/>
          </p:cNvPr>
          <p:cNvPicPr preferRelativeResize="0"/>
          <p:nvPr/>
        </p:nvPicPr>
        <p:blipFill>
          <a:blip r:embed="rId5">
            <a:alphaModFix/>
          </a:blip>
          <a:stretch>
            <a:fillRect/>
          </a:stretch>
        </p:blipFill>
        <p:spPr>
          <a:xfrm>
            <a:off x="2995350" y="1238789"/>
            <a:ext cx="8366818" cy="47063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10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31646db8222_1_21"/>
          <p:cNvSpPr/>
          <p:nvPr/>
        </p:nvSpPr>
        <p:spPr>
          <a:xfrm>
            <a:off x="-28275" y="10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2" name="Google Shape;502;g31646db8222_1_21"/>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29</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03" name="Google Shape;503;g31646db8222_1_21"/>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Render Engine Demo</a:t>
            </a:r>
            <a:endParaRPr sz="1400" b="0" i="0" u="none" strike="noStrike" cap="none">
              <a:solidFill>
                <a:srgbClr val="000000"/>
              </a:solidFill>
              <a:latin typeface="Arial"/>
              <a:ea typeface="Arial"/>
              <a:cs typeface="Arial"/>
              <a:sym typeface="Arial"/>
            </a:endParaRPr>
          </a:p>
        </p:txBody>
      </p:sp>
      <p:pic>
        <p:nvPicPr>
          <p:cNvPr id="504" name="Google Shape;504;g31646db8222_1_21"/>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505" name="Google Shape;505;g31646db8222_1_21"/>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Conclusion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506" name="Google Shape;506;g31646db8222_1_21"/>
          <p:cNvPicPr preferRelativeResize="0"/>
          <p:nvPr/>
        </p:nvPicPr>
        <p:blipFill>
          <a:blip r:embed="rId4">
            <a:alphaModFix/>
          </a:blip>
          <a:stretch>
            <a:fillRect/>
          </a:stretch>
        </p:blipFill>
        <p:spPr>
          <a:xfrm>
            <a:off x="4106100" y="2085423"/>
            <a:ext cx="6138674" cy="3488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feff6d038c_1_255"/>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2feff6d038c_1_255"/>
          <p:cNvSpPr txBox="1"/>
          <p:nvPr/>
        </p:nvSpPr>
        <p:spPr>
          <a:xfrm>
            <a:off x="8482519" y="6097525"/>
            <a:ext cx="3423550" cy="64629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dirty="0">
                <a:solidFill>
                  <a:srgbClr val="C90F2D"/>
                </a:solidFill>
              </a:rPr>
              <a:t>FACULTY PRESENTATION</a:t>
            </a:r>
            <a:r>
              <a:rPr lang="en-US" sz="1200" b="0" i="0" u="none" strike="noStrike" cap="none" dirty="0">
                <a:solidFill>
                  <a:srgbClr val="C90F2D"/>
                </a:solidFill>
                <a:latin typeface="Arial"/>
                <a:ea typeface="Arial"/>
                <a:cs typeface="Arial"/>
                <a:sym typeface="Arial"/>
              </a:rPr>
              <a:t>   |</a:t>
            </a:r>
            <a:r>
              <a:rPr lang="en-US" sz="1200" dirty="0">
                <a:solidFill>
                  <a:srgbClr val="C90F2D"/>
                </a:solidFill>
              </a:rPr>
              <a:t>	</a:t>
            </a:r>
            <a:r>
              <a:rPr lang="en-US" sz="1200" b="1" dirty="0">
                <a:solidFill>
                  <a:srgbClr val="C90F2D"/>
                </a:solidFill>
              </a:rPr>
              <a:t>3</a:t>
            </a:r>
            <a:r>
              <a:rPr lang="en-US" sz="1200" b="0" i="0" u="none" strike="noStrike" cap="none" dirty="0">
                <a:solidFill>
                  <a:srgbClr val="C90F2D"/>
                </a:solidFill>
                <a:latin typeface="Arial"/>
                <a:ea typeface="Arial"/>
                <a:cs typeface="Arial"/>
                <a:sym typeface="Arial"/>
              </a:rPr>
              <a:t>  </a:t>
            </a:r>
            <a:r>
              <a:rPr lang="en-US" sz="1800" b="0" i="0" u="none" strike="noStrike" cap="none" dirty="0">
                <a:solidFill>
                  <a:srgbClr val="C90F2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13" name="Google Shape;113;g2feff6d038c_1_255"/>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90F2D"/>
                </a:solidFill>
                <a:latin typeface="Arial"/>
                <a:ea typeface="Arial"/>
                <a:cs typeface="Arial"/>
                <a:sym typeface="Arial"/>
              </a:rPr>
              <a:t>Problem Statement</a:t>
            </a:r>
            <a:endParaRPr sz="1400" b="0" i="0" u="none" strike="noStrike" cap="none">
              <a:solidFill>
                <a:srgbClr val="000000"/>
              </a:solidFill>
              <a:latin typeface="Arial"/>
              <a:ea typeface="Arial"/>
              <a:cs typeface="Arial"/>
              <a:sym typeface="Arial"/>
            </a:endParaRPr>
          </a:p>
        </p:txBody>
      </p:sp>
      <p:sp>
        <p:nvSpPr>
          <p:cNvPr id="114" name="Google Shape;114;g2feff6d038c_1_255"/>
          <p:cNvSpPr txBox="1"/>
          <p:nvPr/>
        </p:nvSpPr>
        <p:spPr>
          <a:xfrm>
            <a:off x="3349778" y="1412360"/>
            <a:ext cx="40893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Clr>
                <a:srgbClr val="000000"/>
              </a:buClr>
              <a:buSzPts val="2000"/>
              <a:buFont typeface="Arial"/>
              <a:buNone/>
            </a:pPr>
            <a:r>
              <a:rPr lang="en-US" sz="1800" b="1" i="0" u="none" strike="noStrike" cap="none">
                <a:solidFill>
                  <a:schemeClr val="dk1"/>
                </a:solidFill>
                <a:latin typeface="Arial"/>
                <a:ea typeface="Arial"/>
                <a:cs typeface="Arial"/>
                <a:sym typeface="Arial"/>
              </a:rPr>
              <a:t>Current State of Non-Euclidean games:</a:t>
            </a:r>
            <a:endParaRPr sz="1800" b="1" i="0" u="none" strike="noStrike" cap="none">
              <a:solidFill>
                <a:schemeClr val="dk1"/>
              </a:solidFill>
              <a:latin typeface="Arial"/>
              <a:ea typeface="Arial"/>
              <a:cs typeface="Arial"/>
              <a:sym typeface="Arial"/>
            </a:endParaRPr>
          </a:p>
          <a:p>
            <a:pPr marL="457200" marR="0" lvl="0" indent="-342900" algn="l" rtl="0">
              <a:lnSpc>
                <a:spcPct val="165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Limits in rendering techniques</a:t>
            </a:r>
            <a:endParaRPr sz="1800" b="0" i="0" u="none" strike="noStrike" cap="none">
              <a:solidFill>
                <a:schemeClr val="dk1"/>
              </a:solidFill>
              <a:latin typeface="Arial"/>
              <a:ea typeface="Arial"/>
              <a:cs typeface="Arial"/>
              <a:sym typeface="Arial"/>
            </a:endParaRPr>
          </a:p>
          <a:p>
            <a:pPr marL="457200" marR="0" lvl="0" indent="-342900" algn="l" rtl="0">
              <a:lnSpc>
                <a:spcPct val="165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Primary focus in experimentation or research</a:t>
            </a:r>
            <a:r>
              <a:rPr lang="en-US" sz="1800" b="1" i="0" u="none" strike="noStrike" cap="none">
                <a:solidFill>
                  <a:schemeClr val="dk1"/>
                </a:solidFill>
                <a:latin typeface="Arial"/>
                <a:ea typeface="Arial"/>
                <a:cs typeface="Arial"/>
                <a:sym typeface="Arial"/>
              </a:rPr>
              <a:t> </a:t>
            </a:r>
            <a:endParaRPr sz="1800" b="1">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Many “Non-Euclidean” Games use tricks</a:t>
            </a:r>
            <a:endParaRPr sz="1800" b="1">
              <a:solidFill>
                <a:schemeClr val="dk1"/>
              </a:solidFill>
            </a:endParaRPr>
          </a:p>
          <a:p>
            <a:pPr marL="0" marR="0" lvl="0" indent="0" algn="l" rtl="0">
              <a:lnSpc>
                <a:spcPct val="165000"/>
              </a:lnSpc>
              <a:spcBef>
                <a:spcPts val="0"/>
              </a:spcBef>
              <a:spcAft>
                <a:spcPts val="0"/>
              </a:spcAft>
              <a:buClr>
                <a:srgbClr val="000000"/>
              </a:buClr>
              <a:buSzPts val="2000"/>
              <a:buFont typeface="Arial"/>
              <a:buNone/>
            </a:pPr>
            <a:r>
              <a:rPr lang="en-US" sz="1800" b="1">
                <a:solidFill>
                  <a:schemeClr val="dk1"/>
                </a:solidFill>
              </a:rPr>
              <a:t>G</a:t>
            </a:r>
            <a:r>
              <a:rPr lang="en-US" sz="1800" b="1" i="0" u="none" strike="noStrike" cap="none">
                <a:solidFill>
                  <a:schemeClr val="dk1"/>
                </a:solidFill>
                <a:latin typeface="Arial"/>
                <a:ea typeface="Arial"/>
                <a:cs typeface="Arial"/>
                <a:sym typeface="Arial"/>
              </a:rPr>
              <a:t>oal</a:t>
            </a:r>
            <a:r>
              <a:rPr lang="en-US" sz="1800" b="1">
                <a:solidFill>
                  <a:schemeClr val="dk1"/>
                </a:solidFill>
              </a:rPr>
              <a:t>:</a:t>
            </a:r>
            <a:endParaRPr sz="1800" b="1">
              <a:solidFill>
                <a:schemeClr val="dk1"/>
              </a:solidFill>
            </a:endParaRPr>
          </a:p>
          <a:p>
            <a:pPr marL="0" marR="0" lvl="0" indent="0" algn="l" rtl="0">
              <a:lnSpc>
                <a:spcPct val="165000"/>
              </a:lnSpc>
              <a:spcBef>
                <a:spcPts val="0"/>
              </a:spcBef>
              <a:spcAft>
                <a:spcPts val="0"/>
              </a:spcAft>
              <a:buClr>
                <a:srgbClr val="000000"/>
              </a:buClr>
              <a:buSzPts val="2000"/>
              <a:buFont typeface="Arial"/>
              <a:buNone/>
            </a:pPr>
            <a:r>
              <a:rPr lang="en-US" sz="1800">
                <a:solidFill>
                  <a:schemeClr val="dk1"/>
                </a:solidFill>
              </a:rPr>
              <a:t>B</a:t>
            </a:r>
            <a:r>
              <a:rPr lang="en-US" sz="1800" i="0" u="none" strike="noStrike" cap="none">
                <a:solidFill>
                  <a:schemeClr val="dk1"/>
                </a:solidFill>
              </a:rPr>
              <a:t>uild a Non-Euclidean rendering engine and build a entertaining </a:t>
            </a:r>
            <a:endParaRPr sz="1800" i="0" u="none" strike="noStrike" cap="none">
              <a:solidFill>
                <a:schemeClr val="dk1"/>
              </a:solidFill>
            </a:endParaRPr>
          </a:p>
          <a:p>
            <a:pPr marL="0" marR="0" lvl="0" indent="0" algn="l" rtl="0">
              <a:lnSpc>
                <a:spcPct val="165000"/>
              </a:lnSpc>
              <a:spcBef>
                <a:spcPts val="0"/>
              </a:spcBef>
              <a:spcAft>
                <a:spcPts val="0"/>
              </a:spcAft>
              <a:buClr>
                <a:srgbClr val="000000"/>
              </a:buClr>
              <a:buSzPts val="2000"/>
              <a:buFont typeface="Arial"/>
              <a:buNone/>
            </a:pPr>
            <a:r>
              <a:rPr lang="en-US" sz="1800" i="0" u="none" strike="noStrike" cap="none">
                <a:solidFill>
                  <a:schemeClr val="dk1"/>
                </a:solidFill>
              </a:rPr>
              <a:t>game on top of the engine.</a:t>
            </a:r>
            <a:endParaRPr sz="1800" i="0" u="none" strike="noStrike" cap="none">
              <a:solidFill>
                <a:schemeClr val="dk1"/>
              </a:solidFill>
            </a:endParaRPr>
          </a:p>
        </p:txBody>
      </p:sp>
      <p:pic>
        <p:nvPicPr>
          <p:cNvPr id="115" name="Google Shape;115;g2feff6d038c_1_255"/>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116" name="Google Shape;116;g2feff6d038c_1_255"/>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Project Overview</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117" name="Google Shape;117;g2feff6d038c_1_255"/>
          <p:cNvSpPr txBox="1"/>
          <p:nvPr/>
        </p:nvSpPr>
        <p:spPr>
          <a:xfrm>
            <a:off x="8192650" y="5608500"/>
            <a:ext cx="32472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3: Example of fake Non-Euclidean world.</a:t>
            </a:r>
            <a:endParaRPr sz="2500">
              <a:solidFill>
                <a:schemeClr val="dk1"/>
              </a:solidFill>
              <a:latin typeface="Calibri"/>
              <a:ea typeface="Calibri"/>
              <a:cs typeface="Calibri"/>
              <a:sym typeface="Calibri"/>
            </a:endParaRPr>
          </a:p>
        </p:txBody>
      </p:sp>
      <p:pic>
        <p:nvPicPr>
          <p:cNvPr id="118" name="Google Shape;118;g2feff6d038c_1_255"/>
          <p:cNvPicPr preferRelativeResize="0"/>
          <p:nvPr/>
        </p:nvPicPr>
        <p:blipFill>
          <a:blip r:embed="rId4">
            <a:alphaModFix/>
          </a:blip>
          <a:stretch>
            <a:fillRect/>
          </a:stretch>
        </p:blipFill>
        <p:spPr>
          <a:xfrm>
            <a:off x="8172675" y="1331925"/>
            <a:ext cx="3247200" cy="1826550"/>
          </a:xfrm>
          <a:prstGeom prst="rect">
            <a:avLst/>
          </a:prstGeom>
          <a:noFill/>
          <a:ln>
            <a:noFill/>
          </a:ln>
        </p:spPr>
      </p:pic>
      <p:sp>
        <p:nvSpPr>
          <p:cNvPr id="119" name="Google Shape;119;g2feff6d038c_1_255"/>
          <p:cNvSpPr txBox="1"/>
          <p:nvPr/>
        </p:nvSpPr>
        <p:spPr>
          <a:xfrm>
            <a:off x="8192650" y="3221525"/>
            <a:ext cx="32472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2: Example of fake Non-Euclidean world (Euclid’s Fragments).</a:t>
            </a:r>
            <a:endParaRPr sz="2500">
              <a:solidFill>
                <a:schemeClr val="dk1"/>
              </a:solidFill>
              <a:latin typeface="Calibri"/>
              <a:ea typeface="Calibri"/>
              <a:cs typeface="Calibri"/>
              <a:sym typeface="Calibri"/>
            </a:endParaRPr>
          </a:p>
        </p:txBody>
      </p:sp>
      <p:pic>
        <p:nvPicPr>
          <p:cNvPr id="120" name="Google Shape;120;g2feff6d038c_1_255" title="FakeNonEuclidean.mp4">
            <a:hlinkClick r:id="rId5"/>
          </p:cNvPr>
          <p:cNvPicPr preferRelativeResize="0"/>
          <p:nvPr/>
        </p:nvPicPr>
        <p:blipFill>
          <a:blip r:embed="rId6">
            <a:alphaModFix/>
          </a:blip>
          <a:stretch>
            <a:fillRect/>
          </a:stretch>
        </p:blipFill>
        <p:spPr>
          <a:xfrm>
            <a:off x="8172675" y="3824600"/>
            <a:ext cx="3247200" cy="1826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511"/>
        <p:cNvGrpSpPr/>
        <p:nvPr/>
      </p:nvGrpSpPr>
      <p:grpSpPr>
        <a:xfrm>
          <a:off x="0" y="0"/>
          <a:ext cx="0" cy="0"/>
          <a:chOff x="0" y="0"/>
          <a:chExt cx="0" cy="0"/>
        </a:xfrm>
      </p:grpSpPr>
      <p:sp>
        <p:nvSpPr>
          <p:cNvPr id="512" name="Google Shape;512;p11"/>
          <p:cNvSpPr/>
          <p:nvPr/>
        </p:nvSpPr>
        <p:spPr>
          <a:xfrm>
            <a:off x="9609050" y="10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3" name="Google Shape;513;p11"/>
          <p:cNvSpPr txBox="1"/>
          <p:nvPr/>
        </p:nvSpPr>
        <p:spPr>
          <a:xfrm>
            <a:off x="539262" y="5468698"/>
            <a:ext cx="810064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sp>
        <p:nvSpPr>
          <p:cNvPr id="514" name="Google Shape;514;p11"/>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1200" b="0" i="0" u="none" strike="noStrike" cap="none">
              <a:solidFill>
                <a:srgbClr val="C90F2D"/>
              </a:solidFill>
              <a:latin typeface="Arial"/>
              <a:ea typeface="Arial"/>
              <a:cs typeface="Arial"/>
              <a:sym typeface="Arial"/>
            </a:endParaRPr>
          </a:p>
        </p:txBody>
      </p:sp>
      <p:pic>
        <p:nvPicPr>
          <p:cNvPr id="515" name="Google Shape;515;p11"/>
          <p:cNvPicPr preferRelativeResize="0"/>
          <p:nvPr/>
        </p:nvPicPr>
        <p:blipFill rotWithShape="1">
          <a:blip r:embed="rId3">
            <a:alphaModFix/>
          </a:blip>
          <a:srcRect/>
          <a:stretch/>
        </p:blipFill>
        <p:spPr>
          <a:xfrm>
            <a:off x="497222" y="635784"/>
            <a:ext cx="3951908" cy="6321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520"/>
        <p:cNvGrpSpPr/>
        <p:nvPr/>
      </p:nvGrpSpPr>
      <p:grpSpPr>
        <a:xfrm>
          <a:off x="0" y="0"/>
          <a:ext cx="0" cy="0"/>
          <a:chOff x="0" y="0"/>
          <a:chExt cx="0" cy="0"/>
        </a:xfrm>
      </p:grpSpPr>
      <p:sp>
        <p:nvSpPr>
          <p:cNvPr id="521" name="Google Shape;521;g320f8e20844_15_0"/>
          <p:cNvSpPr/>
          <p:nvPr/>
        </p:nvSpPr>
        <p:spPr>
          <a:xfrm>
            <a:off x="9609050" y="10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2" name="Google Shape;522;g320f8e20844_15_0"/>
          <p:cNvSpPr txBox="1"/>
          <p:nvPr/>
        </p:nvSpPr>
        <p:spPr>
          <a:xfrm>
            <a:off x="539262" y="5468698"/>
            <a:ext cx="8100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a:solidFill>
                  <a:schemeClr val="lt1"/>
                </a:solidFill>
              </a:rPr>
              <a:t>Appendix</a:t>
            </a:r>
            <a:endParaRPr sz="1400" b="0" i="0" u="none" strike="noStrike" cap="none">
              <a:solidFill>
                <a:srgbClr val="000000"/>
              </a:solidFill>
              <a:latin typeface="Arial"/>
              <a:ea typeface="Arial"/>
              <a:cs typeface="Arial"/>
              <a:sym typeface="Arial"/>
            </a:endParaRPr>
          </a:p>
        </p:txBody>
      </p:sp>
      <p:sp>
        <p:nvSpPr>
          <p:cNvPr id="523" name="Google Shape;523;g320f8e20844_15_0"/>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1200" b="0" i="0" u="none" strike="noStrike" cap="none">
              <a:solidFill>
                <a:srgbClr val="C90F2D"/>
              </a:solidFill>
              <a:latin typeface="Arial"/>
              <a:ea typeface="Arial"/>
              <a:cs typeface="Arial"/>
              <a:sym typeface="Arial"/>
            </a:endParaRPr>
          </a:p>
        </p:txBody>
      </p:sp>
      <p:pic>
        <p:nvPicPr>
          <p:cNvPr id="524" name="Google Shape;524;g320f8e20844_15_0"/>
          <p:cNvPicPr preferRelativeResize="0"/>
          <p:nvPr/>
        </p:nvPicPr>
        <p:blipFill rotWithShape="1">
          <a:blip r:embed="rId3">
            <a:alphaModFix/>
          </a:blip>
          <a:srcRect/>
          <a:stretch/>
        </p:blipFill>
        <p:spPr>
          <a:xfrm>
            <a:off x="497222" y="635784"/>
            <a:ext cx="3951906" cy="6321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1b2e38c0db_0_11"/>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0" name="Google Shape;530;g31b2e38c0db_0_11"/>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A</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31" name="Google Shape;531;g31b2e38c0db_0_11"/>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More Non-Euclidean Geometry</a:t>
            </a:r>
            <a:endParaRPr sz="1400" b="0" i="0" u="none" strike="noStrike" cap="none">
              <a:solidFill>
                <a:srgbClr val="000000"/>
              </a:solidFill>
              <a:latin typeface="Arial"/>
              <a:ea typeface="Arial"/>
              <a:cs typeface="Arial"/>
              <a:sym typeface="Arial"/>
            </a:endParaRPr>
          </a:p>
        </p:txBody>
      </p:sp>
      <p:sp>
        <p:nvSpPr>
          <p:cNvPr id="532" name="Google Shape;532;g31b2e38c0db_0_11"/>
          <p:cNvSpPr txBox="1"/>
          <p:nvPr/>
        </p:nvSpPr>
        <p:spPr>
          <a:xfrm>
            <a:off x="2690625" y="1207525"/>
            <a:ext cx="95013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a:solidFill>
                  <a:schemeClr val="dk1"/>
                </a:solidFill>
              </a:rPr>
              <a:t>Example demonstrating singularity at the edges</a:t>
            </a:r>
            <a:endParaRPr sz="1800">
              <a:solidFill>
                <a:schemeClr val="dk1"/>
              </a:solidFill>
            </a:endParaRPr>
          </a:p>
          <a:p>
            <a:pPr marL="914400" marR="0" lvl="0" indent="0" algn="ctr" rtl="0">
              <a:lnSpc>
                <a:spcPct val="150000"/>
              </a:lnSpc>
              <a:spcBef>
                <a:spcPts val="0"/>
              </a:spcBef>
              <a:spcAft>
                <a:spcPts val="0"/>
              </a:spcAft>
              <a:buNone/>
            </a:pPr>
            <a:endParaRPr sz="1800" b="1">
              <a:solidFill>
                <a:schemeClr val="dk1"/>
              </a:solidFill>
            </a:endParaRPr>
          </a:p>
        </p:txBody>
      </p:sp>
      <p:pic>
        <p:nvPicPr>
          <p:cNvPr id="533" name="Google Shape;533;g31b2e38c0db_0_11"/>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534" name="Google Shape;534;g31b2e38c0db_0_11"/>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535" name="Google Shape;535;g31b2e38c0db_0_11"/>
          <p:cNvPicPr preferRelativeResize="0"/>
          <p:nvPr/>
        </p:nvPicPr>
        <p:blipFill>
          <a:blip r:embed="rId4">
            <a:alphaModFix/>
          </a:blip>
          <a:stretch>
            <a:fillRect/>
          </a:stretch>
        </p:blipFill>
        <p:spPr>
          <a:xfrm>
            <a:off x="6847750" y="1697114"/>
            <a:ext cx="5304377" cy="4400416"/>
          </a:xfrm>
          <a:prstGeom prst="rect">
            <a:avLst/>
          </a:prstGeom>
          <a:noFill/>
          <a:ln>
            <a:noFill/>
          </a:ln>
        </p:spPr>
      </p:pic>
      <p:pic>
        <p:nvPicPr>
          <p:cNvPr id="536" name="Google Shape;536;g31b2e38c0db_0_11"/>
          <p:cNvPicPr preferRelativeResize="0"/>
          <p:nvPr/>
        </p:nvPicPr>
        <p:blipFill>
          <a:blip r:embed="rId5">
            <a:alphaModFix/>
          </a:blip>
          <a:stretch>
            <a:fillRect/>
          </a:stretch>
        </p:blipFill>
        <p:spPr>
          <a:xfrm>
            <a:off x="3195875" y="1974675"/>
            <a:ext cx="3651876" cy="41228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320f8e20844_1_6"/>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2" name="Google Shape;542;g320f8e20844_1_6"/>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B</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3" name="Google Shape;543;g320f8e20844_1_6"/>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Task Decomposition</a:t>
            </a:r>
            <a:endParaRPr sz="1400" b="0" i="0" u="none" strike="noStrike" cap="none">
              <a:solidFill>
                <a:srgbClr val="000000"/>
              </a:solidFill>
              <a:latin typeface="Arial"/>
              <a:ea typeface="Arial"/>
              <a:cs typeface="Arial"/>
              <a:sym typeface="Arial"/>
            </a:endParaRPr>
          </a:p>
        </p:txBody>
      </p:sp>
      <p:sp>
        <p:nvSpPr>
          <p:cNvPr id="544" name="Google Shape;544;g320f8e20844_1_6"/>
          <p:cNvSpPr txBox="1"/>
          <p:nvPr/>
        </p:nvSpPr>
        <p:spPr>
          <a:xfrm>
            <a:off x="2690625" y="1207525"/>
            <a:ext cx="38922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dk1"/>
                </a:solidFill>
              </a:rPr>
              <a:t>Game Design</a:t>
            </a:r>
            <a:endParaRPr sz="1800" b="1">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Specify Requirements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Create Prototypes</a:t>
            </a:r>
            <a:endParaRPr sz="1800">
              <a:solidFill>
                <a:schemeClr val="dk1"/>
              </a:solidFill>
            </a:endParaRPr>
          </a:p>
          <a:p>
            <a:pPr marL="0" marR="0" lvl="0" indent="0" algn="l" rtl="0">
              <a:lnSpc>
                <a:spcPct val="150000"/>
              </a:lnSpc>
              <a:spcBef>
                <a:spcPts val="0"/>
              </a:spcBef>
              <a:spcAft>
                <a:spcPts val="0"/>
              </a:spcAft>
              <a:buNone/>
            </a:pPr>
            <a:r>
              <a:rPr lang="en-US" sz="1800" b="1">
                <a:solidFill>
                  <a:schemeClr val="dk1"/>
                </a:solidFill>
              </a:rPr>
              <a:t>Rendering Engine</a:t>
            </a:r>
            <a:endParaRPr sz="1800" b="1">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Support Game Design Requirements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Host Projection Calculations (Hyperbolic Shaders)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Create Memory and Entity Management Systems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Abstract Rendering loop</a:t>
            </a:r>
            <a:endParaRPr sz="1800">
              <a:solidFill>
                <a:schemeClr val="dk1"/>
              </a:solidFill>
            </a:endParaRPr>
          </a:p>
          <a:p>
            <a:pPr marL="914400" marR="0" lvl="0" indent="0" algn="l" rtl="0">
              <a:lnSpc>
                <a:spcPct val="150000"/>
              </a:lnSpc>
              <a:spcBef>
                <a:spcPts val="0"/>
              </a:spcBef>
              <a:spcAft>
                <a:spcPts val="0"/>
              </a:spcAft>
              <a:buNone/>
            </a:pPr>
            <a:endParaRPr sz="1800" b="1">
              <a:solidFill>
                <a:schemeClr val="dk1"/>
              </a:solidFill>
            </a:endParaRPr>
          </a:p>
        </p:txBody>
      </p:sp>
      <p:pic>
        <p:nvPicPr>
          <p:cNvPr id="545" name="Google Shape;545;g320f8e20844_1_6"/>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546" name="Google Shape;546;g320f8e20844_1_6"/>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547" name="Google Shape;547;g320f8e20844_1_6" title="New Task Decomp.jpg"/>
          <p:cNvPicPr preferRelativeResize="0"/>
          <p:nvPr/>
        </p:nvPicPr>
        <p:blipFill>
          <a:blip r:embed="rId4">
            <a:alphaModFix/>
          </a:blip>
          <a:stretch>
            <a:fillRect/>
          </a:stretch>
        </p:blipFill>
        <p:spPr>
          <a:xfrm>
            <a:off x="6639125" y="1467399"/>
            <a:ext cx="5287449" cy="3493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31b2e38c0db_0_1"/>
          <p:cNvSpPr/>
          <p:nvPr/>
        </p:nvSpPr>
        <p:spPr>
          <a:xfrm>
            <a:off x="-28275" y="0"/>
            <a:ext cx="21945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g31b2e38c0db_0_1"/>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C</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4" name="Google Shape;554;g31b2e38c0db_0_1"/>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Task Decomposition</a:t>
            </a:r>
            <a:endParaRPr sz="1400" b="0" i="0" u="none" strike="noStrike" cap="none">
              <a:solidFill>
                <a:srgbClr val="000000"/>
              </a:solidFill>
              <a:latin typeface="Arial"/>
              <a:ea typeface="Arial"/>
              <a:cs typeface="Arial"/>
              <a:sym typeface="Arial"/>
            </a:endParaRPr>
          </a:p>
        </p:txBody>
      </p:sp>
      <p:sp>
        <p:nvSpPr>
          <p:cNvPr id="555" name="Google Shape;555;g31b2e38c0db_0_1"/>
          <p:cNvSpPr txBox="1"/>
          <p:nvPr/>
        </p:nvSpPr>
        <p:spPr>
          <a:xfrm>
            <a:off x="2213050" y="1216875"/>
            <a:ext cx="4426200" cy="4525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dk1"/>
                </a:solidFill>
              </a:rPr>
              <a:t>Game Design</a:t>
            </a:r>
            <a:endParaRPr sz="1800" b="1">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Specify Requirements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Create Prototypes</a:t>
            </a:r>
            <a:endParaRPr sz="1800">
              <a:solidFill>
                <a:schemeClr val="dk1"/>
              </a:solidFill>
            </a:endParaRPr>
          </a:p>
          <a:p>
            <a:pPr marL="0" marR="0" lvl="0" indent="0" algn="l" rtl="0">
              <a:lnSpc>
                <a:spcPct val="150000"/>
              </a:lnSpc>
              <a:spcBef>
                <a:spcPts val="0"/>
              </a:spcBef>
              <a:spcAft>
                <a:spcPts val="0"/>
              </a:spcAft>
              <a:buNone/>
            </a:pPr>
            <a:r>
              <a:rPr lang="en-US" sz="1800" b="1">
                <a:solidFill>
                  <a:schemeClr val="dk1"/>
                </a:solidFill>
              </a:rPr>
              <a:t>Rendering Engine</a:t>
            </a:r>
            <a:endParaRPr sz="1800" b="1">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Support Game Design Requirements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Host Projection Calculations (Hyperbolic Shaders)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Create Memory and Entity Management Systems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Abstract Rendering loop</a:t>
            </a:r>
            <a:endParaRPr sz="1800">
              <a:solidFill>
                <a:schemeClr val="dk1"/>
              </a:solidFill>
            </a:endParaRPr>
          </a:p>
          <a:p>
            <a:pPr marL="914400" marR="0" lvl="0" indent="0" algn="l" rtl="0">
              <a:lnSpc>
                <a:spcPct val="150000"/>
              </a:lnSpc>
              <a:spcBef>
                <a:spcPts val="0"/>
              </a:spcBef>
              <a:spcAft>
                <a:spcPts val="0"/>
              </a:spcAft>
              <a:buNone/>
            </a:pPr>
            <a:endParaRPr sz="1800" b="1">
              <a:solidFill>
                <a:schemeClr val="dk1"/>
              </a:solidFill>
            </a:endParaRPr>
          </a:p>
        </p:txBody>
      </p:sp>
      <p:pic>
        <p:nvPicPr>
          <p:cNvPr id="556" name="Google Shape;556;g31b2e38c0db_0_1"/>
          <p:cNvPicPr preferRelativeResize="0"/>
          <p:nvPr/>
        </p:nvPicPr>
        <p:blipFill rotWithShape="1">
          <a:blip r:embed="rId3">
            <a:alphaModFix/>
          </a:blip>
          <a:srcRect/>
          <a:stretch/>
        </p:blipFill>
        <p:spPr>
          <a:xfrm>
            <a:off x="296452" y="536824"/>
            <a:ext cx="1614119" cy="803400"/>
          </a:xfrm>
          <a:prstGeom prst="rect">
            <a:avLst/>
          </a:prstGeom>
          <a:noFill/>
          <a:ln>
            <a:noFill/>
          </a:ln>
        </p:spPr>
      </p:pic>
      <p:pic>
        <p:nvPicPr>
          <p:cNvPr id="557" name="Google Shape;557;g31b2e38c0db_0_1" title="New Task Decomp.jpg"/>
          <p:cNvPicPr preferRelativeResize="0"/>
          <p:nvPr/>
        </p:nvPicPr>
        <p:blipFill>
          <a:blip r:embed="rId4">
            <a:alphaModFix/>
          </a:blip>
          <a:stretch>
            <a:fillRect/>
          </a:stretch>
        </p:blipFill>
        <p:spPr>
          <a:xfrm>
            <a:off x="6639125" y="1467399"/>
            <a:ext cx="5287449" cy="3493775"/>
          </a:xfrm>
          <a:prstGeom prst="rect">
            <a:avLst/>
          </a:prstGeom>
          <a:noFill/>
          <a:ln>
            <a:noFill/>
          </a:ln>
        </p:spPr>
      </p:pic>
      <p:sp>
        <p:nvSpPr>
          <p:cNvPr id="558" name="Google Shape;558;g31b2e38c0db_0_1"/>
          <p:cNvSpPr txBox="1"/>
          <p:nvPr/>
        </p:nvSpPr>
        <p:spPr>
          <a:xfrm>
            <a:off x="848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feff6d038c_1_170"/>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4" name="Google Shape;564;g2feff6d038c_1_170"/>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lvl="0" indent="0" algn="r" rtl="0">
              <a:lnSpc>
                <a:spcPct val="200000"/>
              </a:lnSpc>
              <a:spcBef>
                <a:spcPts val="0"/>
              </a:spcBef>
              <a:spcAft>
                <a:spcPts val="0"/>
              </a:spcAft>
              <a:buClr>
                <a:schemeClr val="dk1"/>
              </a:buClr>
              <a:buSzPts val="1200"/>
              <a:buFont typeface="Arial"/>
              <a:buNone/>
            </a:pPr>
            <a:r>
              <a:rPr lang="en-US" sz="1200">
                <a:solidFill>
                  <a:srgbClr val="C90F2D"/>
                </a:solidFill>
              </a:rPr>
              <a:t>FACULTY PRESENTATION   |    </a:t>
            </a:r>
            <a:r>
              <a:rPr lang="en-US" sz="1200" b="1">
                <a:solidFill>
                  <a:srgbClr val="C90F2D"/>
                </a:solidFill>
              </a:rPr>
              <a:t>D</a:t>
            </a:r>
            <a:r>
              <a:rPr lang="en-US" sz="1200">
                <a:solidFill>
                  <a:srgbClr val="C90F2D"/>
                </a:solidFill>
              </a:rPr>
              <a:t>  </a:t>
            </a:r>
            <a:r>
              <a:rPr lang="en-US" sz="1800">
                <a:solidFill>
                  <a:srgbClr val="C90F2D"/>
                </a:solidFill>
              </a:rPr>
              <a:t>  </a:t>
            </a:r>
            <a:endParaRPr sz="1200">
              <a:solidFill>
                <a:srgbClr val="C90F2D"/>
              </a:solidFill>
            </a:endParaRPr>
          </a:p>
        </p:txBody>
      </p:sp>
      <p:sp>
        <p:nvSpPr>
          <p:cNvPr id="565" name="Google Shape;565;g2feff6d038c_1_170"/>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90F2D"/>
                </a:solidFill>
                <a:latin typeface="Arial"/>
                <a:ea typeface="Arial"/>
                <a:cs typeface="Arial"/>
                <a:sym typeface="Arial"/>
              </a:rPr>
              <a:t>Project Deliverables</a:t>
            </a:r>
            <a:endParaRPr sz="1400" b="0" i="0" u="none" strike="noStrike" cap="none">
              <a:solidFill>
                <a:srgbClr val="000000"/>
              </a:solidFill>
              <a:latin typeface="Arial"/>
              <a:ea typeface="Arial"/>
              <a:cs typeface="Arial"/>
              <a:sym typeface="Arial"/>
            </a:endParaRPr>
          </a:p>
        </p:txBody>
      </p:sp>
      <p:sp>
        <p:nvSpPr>
          <p:cNvPr id="566" name="Google Shape;566;g2feff6d038c_1_170"/>
          <p:cNvSpPr txBox="1"/>
          <p:nvPr/>
        </p:nvSpPr>
        <p:spPr>
          <a:xfrm>
            <a:off x="3349782" y="1412341"/>
            <a:ext cx="8166300" cy="21981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Clr>
                <a:srgbClr val="000000"/>
              </a:buClr>
              <a:buSzPts val="2000"/>
              <a:buFont typeface="Arial"/>
              <a:buNone/>
            </a:pPr>
            <a:r>
              <a:rPr lang="en-US" sz="1800" b="1" i="0" u="none" strike="noStrike" cap="none">
                <a:solidFill>
                  <a:schemeClr val="dk1"/>
                </a:solidFill>
                <a:latin typeface="Arial"/>
                <a:ea typeface="Arial"/>
                <a:cs typeface="Arial"/>
                <a:sym typeface="Arial"/>
              </a:rPr>
              <a:t>The final deliverables are:</a:t>
            </a:r>
            <a:endParaRPr sz="1800" b="1" i="0" u="none" strike="noStrike" cap="none">
              <a:solidFill>
                <a:schemeClr val="dk1"/>
              </a:solidFill>
              <a:latin typeface="Arial"/>
              <a:ea typeface="Arial"/>
              <a:cs typeface="Arial"/>
              <a:sym typeface="Arial"/>
            </a:endParaRPr>
          </a:p>
          <a:p>
            <a:pPr marL="457200" marR="0" lvl="0" indent="-342900" algn="l" rtl="0">
              <a:lnSpc>
                <a:spcPct val="165000"/>
              </a:lnSpc>
              <a:spcBef>
                <a:spcPts val="0"/>
              </a:spcBef>
              <a:spcAft>
                <a:spcPts val="0"/>
              </a:spcAft>
              <a:buClr>
                <a:schemeClr val="dk1"/>
              </a:buClr>
              <a:buSzPts val="1800"/>
              <a:buChar char="●"/>
            </a:pPr>
            <a:r>
              <a:rPr lang="en-US" sz="1800" i="0" u="none" strike="noStrike" cap="none">
                <a:solidFill>
                  <a:schemeClr val="dk1"/>
                </a:solidFill>
              </a:rPr>
              <a:t>A working game/rendering engine featuring Non-Euclidean Geometry</a:t>
            </a:r>
            <a:endParaRPr sz="1800" i="0" u="none" strike="noStrike" cap="none">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i="0" u="none" strike="noStrike" cap="none">
                <a:solidFill>
                  <a:schemeClr val="dk1"/>
                </a:solidFill>
              </a:rPr>
              <a:t>A finished and polished videogame matching:</a:t>
            </a:r>
            <a:endParaRPr sz="1800" i="0" u="none" strike="noStrike" cap="none">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i="0" u="none" strike="noStrike" cap="none">
                <a:solidFill>
                  <a:schemeClr val="dk1"/>
                </a:solidFill>
              </a:rPr>
              <a:t>Design Requirements</a:t>
            </a:r>
            <a:endParaRPr sz="1800" i="0" u="none" strike="noStrike" cap="none">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i="0" u="none" strike="noStrike" cap="none">
                <a:solidFill>
                  <a:schemeClr val="dk1"/>
                </a:solidFill>
              </a:rPr>
              <a:t>Functional Requirements</a:t>
            </a:r>
            <a:endParaRPr sz="1800" i="0" u="none" strike="noStrike" cap="none">
              <a:solidFill>
                <a:schemeClr val="dk1"/>
              </a:solidFill>
            </a:endParaRPr>
          </a:p>
        </p:txBody>
      </p:sp>
      <p:pic>
        <p:nvPicPr>
          <p:cNvPr id="567" name="Google Shape;567;g2feff6d038c_1_170"/>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568" name="Google Shape;568;g2feff6d038c_1_170"/>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2feff6d038c_1_170"/>
          <p:cNvSpPr txBox="1"/>
          <p:nvPr/>
        </p:nvSpPr>
        <p:spPr>
          <a:xfrm>
            <a:off x="237249" y="5820475"/>
            <a:ext cx="2453400" cy="555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fa6ed3c9b3_0_2"/>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    </a:t>
            </a:r>
            <a:r>
              <a:rPr lang="en-US" sz="1200" b="1">
                <a:solidFill>
                  <a:srgbClr val="C90F2D"/>
                </a:solidFill>
              </a:rPr>
              <a:t>E</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75" name="Google Shape;575;g2fa6ed3c9b3_0_2"/>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Conceptual Sketch</a:t>
            </a:r>
            <a:endParaRPr sz="1400" b="0" i="0" u="none" strike="noStrike" cap="none">
              <a:solidFill>
                <a:srgbClr val="000000"/>
              </a:solidFill>
              <a:latin typeface="Arial"/>
              <a:ea typeface="Arial"/>
              <a:cs typeface="Arial"/>
              <a:sym typeface="Arial"/>
            </a:endParaRPr>
          </a:p>
        </p:txBody>
      </p:sp>
      <p:pic>
        <p:nvPicPr>
          <p:cNvPr id="576" name="Google Shape;576;g2fa6ed3c9b3_0_2"/>
          <p:cNvPicPr preferRelativeResize="0"/>
          <p:nvPr/>
        </p:nvPicPr>
        <p:blipFill>
          <a:blip r:embed="rId3">
            <a:alphaModFix/>
          </a:blip>
          <a:stretch>
            <a:fillRect/>
          </a:stretch>
        </p:blipFill>
        <p:spPr>
          <a:xfrm>
            <a:off x="6718301" y="238900"/>
            <a:ext cx="4512125" cy="5858625"/>
          </a:xfrm>
          <a:prstGeom prst="rect">
            <a:avLst/>
          </a:prstGeom>
          <a:noFill/>
          <a:ln>
            <a:noFill/>
          </a:ln>
        </p:spPr>
      </p:pic>
      <p:sp>
        <p:nvSpPr>
          <p:cNvPr id="577" name="Google Shape;577;g2fa6ed3c9b3_0_2"/>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8" name="Google Shape;578;g2fa6ed3c9b3_0_2"/>
          <p:cNvPicPr preferRelativeResize="0"/>
          <p:nvPr/>
        </p:nvPicPr>
        <p:blipFill rotWithShape="1">
          <a:blip r:embed="rId4">
            <a:alphaModFix/>
          </a:blip>
          <a:srcRect/>
          <a:stretch/>
        </p:blipFill>
        <p:spPr>
          <a:xfrm>
            <a:off x="296457" y="536822"/>
            <a:ext cx="2194494" cy="1092281"/>
          </a:xfrm>
          <a:prstGeom prst="rect">
            <a:avLst/>
          </a:prstGeom>
          <a:noFill/>
          <a:ln>
            <a:noFill/>
          </a:ln>
        </p:spPr>
      </p:pic>
      <p:sp>
        <p:nvSpPr>
          <p:cNvPr id="579" name="Google Shape;579;g2fa6ed3c9b3_0_2"/>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2fa6ed3c9b3_0_2"/>
          <p:cNvSpPr txBox="1"/>
          <p:nvPr/>
        </p:nvSpPr>
        <p:spPr>
          <a:xfrm>
            <a:off x="237249" y="5820475"/>
            <a:ext cx="2453400" cy="555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1440ba0d61_0_18"/>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   </a:t>
            </a:r>
            <a:r>
              <a:rPr lang="en-US" sz="1200" b="1">
                <a:solidFill>
                  <a:srgbClr val="C90F2D"/>
                </a:solidFill>
              </a:rPr>
              <a:t>F</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86" name="Google Shape;586;g31440ba0d61_0_18"/>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Technical/Other Constraints/Considerations</a:t>
            </a:r>
            <a:endParaRPr sz="1400" b="0" i="0" u="none" strike="noStrike" cap="none">
              <a:solidFill>
                <a:srgbClr val="000000"/>
              </a:solidFill>
              <a:latin typeface="Arial"/>
              <a:ea typeface="Arial"/>
              <a:cs typeface="Arial"/>
              <a:sym typeface="Arial"/>
            </a:endParaRPr>
          </a:p>
        </p:txBody>
      </p:sp>
      <p:sp>
        <p:nvSpPr>
          <p:cNvPr id="587" name="Google Shape;587;g31440ba0d61_0_18"/>
          <p:cNvSpPr txBox="1"/>
          <p:nvPr/>
        </p:nvSpPr>
        <p:spPr>
          <a:xfrm>
            <a:off x="3349772" y="1412229"/>
            <a:ext cx="8556300" cy="17409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Timeline</a:t>
            </a:r>
            <a:endParaRPr sz="1800">
              <a:solidFill>
                <a:schemeClr val="dk1"/>
              </a:solidFill>
            </a:endParaRPr>
          </a:p>
          <a:p>
            <a:pPr marL="914400" marR="0" lvl="1" indent="-342900" algn="l" rtl="0">
              <a:lnSpc>
                <a:spcPct val="165000"/>
              </a:lnSpc>
              <a:spcBef>
                <a:spcPts val="0"/>
              </a:spcBef>
              <a:spcAft>
                <a:spcPts val="0"/>
              </a:spcAft>
              <a:buClr>
                <a:schemeClr val="dk1"/>
              </a:buClr>
              <a:buSzPts val="1800"/>
              <a:buChar char="○"/>
            </a:pPr>
            <a:r>
              <a:rPr lang="en-US" sz="1800">
                <a:solidFill>
                  <a:schemeClr val="dk1"/>
                </a:solidFill>
              </a:rPr>
              <a:t>Only 2 Semesters</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Budget</a:t>
            </a:r>
            <a:endParaRPr sz="1800">
              <a:solidFill>
                <a:schemeClr val="dk1"/>
              </a:solidFill>
            </a:endParaRPr>
          </a:p>
          <a:p>
            <a:pPr marL="457200" marR="0" lvl="0" indent="-342900" algn="l" rtl="0">
              <a:lnSpc>
                <a:spcPct val="165000"/>
              </a:lnSpc>
              <a:spcBef>
                <a:spcPts val="0"/>
              </a:spcBef>
              <a:spcAft>
                <a:spcPts val="0"/>
              </a:spcAft>
              <a:buClr>
                <a:schemeClr val="dk1"/>
              </a:buClr>
              <a:buSzPts val="1800"/>
              <a:buChar char="●"/>
            </a:pPr>
            <a:r>
              <a:rPr lang="en-US" sz="1800">
                <a:solidFill>
                  <a:schemeClr val="dk1"/>
                </a:solidFill>
              </a:rPr>
              <a:t>External Use of Engine</a:t>
            </a:r>
            <a:endParaRPr sz="1800">
              <a:solidFill>
                <a:schemeClr val="dk1"/>
              </a:solidFill>
            </a:endParaRPr>
          </a:p>
        </p:txBody>
      </p:sp>
      <p:sp>
        <p:nvSpPr>
          <p:cNvPr id="588" name="Google Shape;588;g31440ba0d61_0_18"/>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9" name="Google Shape;589;g31440ba0d61_0_18"/>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590" name="Google Shape;590;g31440ba0d61_0_18"/>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31440ba0d61_0_18"/>
          <p:cNvSpPr txBox="1"/>
          <p:nvPr/>
        </p:nvSpPr>
        <p:spPr>
          <a:xfrm>
            <a:off x="237249" y="5820475"/>
            <a:ext cx="2453400" cy="555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31646db8222_2_145"/>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    </a:t>
            </a:r>
            <a:r>
              <a:rPr lang="en-US" sz="1200" b="1">
                <a:solidFill>
                  <a:srgbClr val="C90F2D"/>
                </a:solidFill>
              </a:rPr>
              <a:t>G</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7" name="Google Shape;597;g31646db8222_2_145"/>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Project Schedule - Render Engine</a:t>
            </a:r>
            <a:endParaRPr sz="1400" b="0" i="0" u="none" strike="noStrike" cap="none">
              <a:solidFill>
                <a:srgbClr val="000000"/>
              </a:solidFill>
              <a:latin typeface="Arial"/>
              <a:ea typeface="Arial"/>
              <a:cs typeface="Arial"/>
              <a:sym typeface="Arial"/>
            </a:endParaRPr>
          </a:p>
        </p:txBody>
      </p:sp>
      <p:pic>
        <p:nvPicPr>
          <p:cNvPr id="598" name="Google Shape;598;g31646db8222_2_145"/>
          <p:cNvPicPr preferRelativeResize="0"/>
          <p:nvPr/>
        </p:nvPicPr>
        <p:blipFill rotWithShape="1">
          <a:blip r:embed="rId3">
            <a:alphaModFix/>
          </a:blip>
          <a:srcRect t="14045" r="3091"/>
          <a:stretch/>
        </p:blipFill>
        <p:spPr>
          <a:xfrm>
            <a:off x="2690650" y="2014525"/>
            <a:ext cx="9501375" cy="2828859"/>
          </a:xfrm>
          <a:prstGeom prst="rect">
            <a:avLst/>
          </a:prstGeom>
          <a:noFill/>
          <a:ln>
            <a:noFill/>
          </a:ln>
        </p:spPr>
      </p:pic>
      <p:sp>
        <p:nvSpPr>
          <p:cNvPr id="599" name="Google Shape;599;g31646db8222_2_145"/>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00" name="Google Shape;600;g31646db8222_2_145"/>
          <p:cNvPicPr preferRelativeResize="0"/>
          <p:nvPr/>
        </p:nvPicPr>
        <p:blipFill rotWithShape="1">
          <a:blip r:embed="rId4">
            <a:alphaModFix/>
          </a:blip>
          <a:srcRect/>
          <a:stretch/>
        </p:blipFill>
        <p:spPr>
          <a:xfrm>
            <a:off x="296457" y="536822"/>
            <a:ext cx="2194494" cy="1092281"/>
          </a:xfrm>
          <a:prstGeom prst="rect">
            <a:avLst/>
          </a:prstGeom>
          <a:noFill/>
          <a:ln>
            <a:noFill/>
          </a:ln>
        </p:spPr>
      </p:pic>
      <p:sp>
        <p:nvSpPr>
          <p:cNvPr id="601" name="Google Shape;601;g31646db8222_2_145"/>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31646db8222_2_145"/>
          <p:cNvSpPr txBox="1"/>
          <p:nvPr/>
        </p:nvSpPr>
        <p:spPr>
          <a:xfrm>
            <a:off x="237249" y="5820475"/>
            <a:ext cx="2453400" cy="555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16e47f4c00_2_7"/>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    </a:t>
            </a:r>
            <a:r>
              <a:rPr lang="en-US" sz="1200" b="1">
                <a:solidFill>
                  <a:srgbClr val="C90F2D"/>
                </a:solidFill>
              </a:rPr>
              <a:t>H</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08" name="Google Shape;608;g316e47f4c00_2_7"/>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Project Schedule - Game Design</a:t>
            </a:r>
            <a:endParaRPr sz="1400" b="0" i="0" u="none" strike="noStrike" cap="none">
              <a:solidFill>
                <a:srgbClr val="000000"/>
              </a:solidFill>
              <a:latin typeface="Arial"/>
              <a:ea typeface="Arial"/>
              <a:cs typeface="Arial"/>
              <a:sym typeface="Arial"/>
            </a:endParaRPr>
          </a:p>
        </p:txBody>
      </p:sp>
      <p:pic>
        <p:nvPicPr>
          <p:cNvPr id="609" name="Google Shape;609;g316e47f4c00_2_7"/>
          <p:cNvPicPr preferRelativeResize="0"/>
          <p:nvPr/>
        </p:nvPicPr>
        <p:blipFill rotWithShape="1">
          <a:blip r:embed="rId3">
            <a:alphaModFix/>
          </a:blip>
          <a:srcRect t="17133" r="2950" b="6308"/>
          <a:stretch/>
        </p:blipFill>
        <p:spPr>
          <a:xfrm>
            <a:off x="3062300" y="2073850"/>
            <a:ext cx="9044424" cy="2710200"/>
          </a:xfrm>
          <a:prstGeom prst="rect">
            <a:avLst/>
          </a:prstGeom>
          <a:noFill/>
          <a:ln>
            <a:noFill/>
          </a:ln>
        </p:spPr>
      </p:pic>
      <p:sp>
        <p:nvSpPr>
          <p:cNvPr id="610" name="Google Shape;610;g316e47f4c00_2_7"/>
          <p:cNvSpPr/>
          <p:nvPr/>
        </p:nvSpPr>
        <p:spPr>
          <a:xfrm>
            <a:off x="124125" y="15240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11" name="Google Shape;611;g316e47f4c00_2_7"/>
          <p:cNvPicPr preferRelativeResize="0"/>
          <p:nvPr/>
        </p:nvPicPr>
        <p:blipFill rotWithShape="1">
          <a:blip r:embed="rId4">
            <a:alphaModFix/>
          </a:blip>
          <a:srcRect/>
          <a:stretch/>
        </p:blipFill>
        <p:spPr>
          <a:xfrm>
            <a:off x="448857" y="689222"/>
            <a:ext cx="2194494" cy="1092281"/>
          </a:xfrm>
          <a:prstGeom prst="rect">
            <a:avLst/>
          </a:prstGeom>
          <a:noFill/>
          <a:ln>
            <a:noFill/>
          </a:ln>
        </p:spPr>
      </p:pic>
      <p:sp>
        <p:nvSpPr>
          <p:cNvPr id="612" name="Google Shape;612;g316e47f4c00_2_7"/>
          <p:cNvSpPr txBox="1"/>
          <p:nvPr/>
        </p:nvSpPr>
        <p:spPr>
          <a:xfrm>
            <a:off x="578297" y="61172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316e47f4c00_2_7"/>
          <p:cNvSpPr txBox="1"/>
          <p:nvPr/>
        </p:nvSpPr>
        <p:spPr>
          <a:xfrm>
            <a:off x="389649" y="5972875"/>
            <a:ext cx="2453400" cy="555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125"/>
        <p:cNvGrpSpPr/>
        <p:nvPr/>
      </p:nvGrpSpPr>
      <p:grpSpPr>
        <a:xfrm>
          <a:off x="0" y="0"/>
          <a:ext cx="0" cy="0"/>
          <a:chOff x="0" y="0"/>
          <a:chExt cx="0" cy="0"/>
        </a:xfrm>
      </p:grpSpPr>
      <p:sp>
        <p:nvSpPr>
          <p:cNvPr id="126" name="Google Shape;126;g3173aa90c04_0_0"/>
          <p:cNvSpPr/>
          <p:nvPr/>
        </p:nvSpPr>
        <p:spPr>
          <a:xfrm>
            <a:off x="9609000" y="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 name="Google Shape;127;g3173aa90c04_0_0"/>
          <p:cNvPicPr preferRelativeResize="0"/>
          <p:nvPr/>
        </p:nvPicPr>
        <p:blipFill rotWithShape="1">
          <a:blip r:embed="rId3">
            <a:alphaModFix/>
          </a:blip>
          <a:srcRect/>
          <a:stretch/>
        </p:blipFill>
        <p:spPr>
          <a:xfrm>
            <a:off x="497222" y="635784"/>
            <a:ext cx="3951906" cy="632112"/>
          </a:xfrm>
          <a:prstGeom prst="rect">
            <a:avLst/>
          </a:prstGeom>
          <a:noFill/>
          <a:ln>
            <a:noFill/>
          </a:ln>
        </p:spPr>
      </p:pic>
      <p:sp>
        <p:nvSpPr>
          <p:cNvPr id="128" name="Google Shape;128;g3173aa90c04_0_0"/>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2200" b="0" i="0" u="none" strike="noStrike" cap="none">
              <a:solidFill>
                <a:srgbClr val="000000"/>
              </a:solidFill>
              <a:latin typeface="Arial"/>
              <a:ea typeface="Arial"/>
              <a:cs typeface="Arial"/>
              <a:sym typeface="Arial"/>
            </a:endParaRPr>
          </a:p>
        </p:txBody>
      </p:sp>
      <p:sp>
        <p:nvSpPr>
          <p:cNvPr id="129" name="Google Shape;129;g3173aa90c04_0_0"/>
          <p:cNvSpPr txBox="1"/>
          <p:nvPr/>
        </p:nvSpPr>
        <p:spPr>
          <a:xfrm>
            <a:off x="539250" y="3631175"/>
            <a:ext cx="8509500"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rPr>
              <a:t>Agenda							</a:t>
            </a:r>
            <a:r>
              <a:rPr lang="en-US" sz="2000" b="1" dirty="0">
                <a:solidFill>
                  <a:srgbClr val="C90F2D"/>
                </a:solidFill>
              </a:rPr>
              <a:t>.</a:t>
            </a:r>
            <a:r>
              <a:rPr lang="en-US" sz="3200" b="1" dirty="0">
                <a:solidFill>
                  <a:schemeClr val="lt1"/>
                </a:solidFill>
              </a:rPr>
              <a:t> </a:t>
            </a:r>
            <a:r>
              <a:rPr lang="en-US" sz="2700" b="1" dirty="0">
                <a:solidFill>
                  <a:schemeClr val="lt1"/>
                </a:solidFill>
              </a:rPr>
              <a:t>4</a:t>
            </a:r>
            <a:endParaRPr sz="2700" b="1" dirty="0">
              <a:solidFill>
                <a:schemeClr val="lt1"/>
              </a:solidFill>
            </a:endParaRPr>
          </a:p>
          <a:p>
            <a:pPr marL="457200" marR="0" lvl="0" indent="0" algn="l" rtl="0">
              <a:spcBef>
                <a:spcPts val="0"/>
              </a:spcBef>
              <a:spcAft>
                <a:spcPts val="0"/>
              </a:spcAft>
              <a:buNone/>
            </a:pPr>
            <a:r>
              <a:rPr lang="en-US" sz="2600" b="1" dirty="0">
                <a:solidFill>
                  <a:schemeClr val="lt1"/>
                </a:solidFill>
              </a:rPr>
              <a:t>Non-Euclidean Background			  5</a:t>
            </a:r>
            <a:endParaRPr sz="2600" b="1" dirty="0">
              <a:solidFill>
                <a:schemeClr val="lt1"/>
              </a:solidFill>
            </a:endParaRPr>
          </a:p>
          <a:p>
            <a:pPr marL="457200" marR="0" lvl="0" indent="0" algn="l" rtl="0">
              <a:spcBef>
                <a:spcPts val="0"/>
              </a:spcBef>
              <a:spcAft>
                <a:spcPts val="0"/>
              </a:spcAft>
              <a:buNone/>
            </a:pPr>
            <a:r>
              <a:rPr lang="en-US" sz="2600" b="1" dirty="0">
                <a:solidFill>
                  <a:schemeClr val="lt1"/>
                </a:solidFill>
              </a:rPr>
              <a:t>Project Plan						  9</a:t>
            </a:r>
            <a:endParaRPr sz="2600" b="1" dirty="0">
              <a:solidFill>
                <a:schemeClr val="lt1"/>
              </a:solidFill>
            </a:endParaRPr>
          </a:p>
          <a:p>
            <a:pPr marL="457200" marR="0" lvl="0" indent="0" algn="l" rtl="0">
              <a:spcBef>
                <a:spcPts val="0"/>
              </a:spcBef>
              <a:spcAft>
                <a:spcPts val="0"/>
              </a:spcAft>
              <a:buNone/>
            </a:pPr>
            <a:r>
              <a:rPr lang="en-US" sz="2600" b="1" dirty="0">
                <a:solidFill>
                  <a:schemeClr val="lt1"/>
                </a:solidFill>
              </a:rPr>
              <a:t>System Design					 17</a:t>
            </a:r>
            <a:endParaRPr sz="2600" b="1" dirty="0">
              <a:solidFill>
                <a:schemeClr val="lt1"/>
              </a:solidFill>
            </a:endParaRPr>
          </a:p>
          <a:p>
            <a:pPr marL="457200" marR="0" lvl="0" indent="0" algn="l" rtl="0">
              <a:spcBef>
                <a:spcPts val="0"/>
              </a:spcBef>
              <a:spcAft>
                <a:spcPts val="0"/>
              </a:spcAft>
              <a:buNone/>
            </a:pPr>
            <a:r>
              <a:rPr lang="en-US" sz="2600" b="1" dirty="0">
                <a:solidFill>
                  <a:schemeClr val="lt1"/>
                </a:solidFill>
              </a:rPr>
              <a:t>Conclusion						 24</a:t>
            </a:r>
            <a:endParaRPr sz="2600" b="1" dirty="0">
              <a:solidFill>
                <a:schemeClr val="lt1"/>
              </a:solidFill>
            </a:endParaRPr>
          </a:p>
          <a:p>
            <a:pPr marL="457200" marR="0" lvl="0" indent="0" algn="l" rtl="0">
              <a:spcBef>
                <a:spcPts val="0"/>
              </a:spcBef>
              <a:spcAft>
                <a:spcPts val="0"/>
              </a:spcAft>
              <a:buNone/>
            </a:pPr>
            <a:r>
              <a:rPr lang="en-US" sz="2600" b="1" dirty="0">
                <a:solidFill>
                  <a:schemeClr val="lt1"/>
                </a:solidFill>
              </a:rPr>
              <a:t>Questions						 30</a:t>
            </a:r>
            <a:endParaRPr sz="2600" b="1" dirty="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31f0388deaf_6_51"/>
          <p:cNvSpPr/>
          <p:nvPr/>
        </p:nvSpPr>
        <p:spPr>
          <a:xfrm>
            <a:off x="0" y="0"/>
            <a:ext cx="24534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9" name="Google Shape;619;g31f0388deaf_6_51"/>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I</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20" name="Google Shape;620;g31f0388deaf_6_51"/>
          <p:cNvSpPr txBox="1"/>
          <p:nvPr/>
        </p:nvSpPr>
        <p:spPr>
          <a:xfrm>
            <a:off x="2877797" y="469614"/>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Task Decomposition</a:t>
            </a:r>
            <a:endParaRPr sz="1400" b="0" i="0" u="none" strike="noStrike" cap="none">
              <a:solidFill>
                <a:srgbClr val="000000"/>
              </a:solidFill>
              <a:latin typeface="Arial"/>
              <a:ea typeface="Arial"/>
              <a:cs typeface="Arial"/>
              <a:sym typeface="Arial"/>
            </a:endParaRPr>
          </a:p>
        </p:txBody>
      </p:sp>
      <p:pic>
        <p:nvPicPr>
          <p:cNvPr id="621" name="Google Shape;621;g31f0388deaf_6_51"/>
          <p:cNvPicPr preferRelativeResize="0"/>
          <p:nvPr/>
        </p:nvPicPr>
        <p:blipFill rotWithShape="1">
          <a:blip r:embed="rId3">
            <a:alphaModFix/>
          </a:blip>
          <a:srcRect/>
          <a:stretch/>
        </p:blipFill>
        <p:spPr>
          <a:xfrm>
            <a:off x="129457" y="540222"/>
            <a:ext cx="2194494" cy="1092281"/>
          </a:xfrm>
          <a:prstGeom prst="rect">
            <a:avLst/>
          </a:prstGeom>
          <a:noFill/>
          <a:ln>
            <a:noFill/>
          </a:ln>
        </p:spPr>
      </p:pic>
      <p:sp>
        <p:nvSpPr>
          <p:cNvPr id="622" name="Google Shape;622;g31f0388deaf_6_51"/>
          <p:cNvSpPr txBox="1"/>
          <p:nvPr/>
        </p:nvSpPr>
        <p:spPr>
          <a:xfrm>
            <a:off x="237250" y="5574050"/>
            <a:ext cx="20868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623" name="Google Shape;623;g31f0388deaf_6_51"/>
          <p:cNvSpPr/>
          <p:nvPr/>
        </p:nvSpPr>
        <p:spPr>
          <a:xfrm>
            <a:off x="6668675" y="1060150"/>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Lights Out Non-Euclidean Game</a:t>
            </a:r>
            <a:endParaRPr>
              <a:latin typeface="Calibri"/>
              <a:ea typeface="Calibri"/>
              <a:cs typeface="Calibri"/>
              <a:sym typeface="Calibri"/>
            </a:endParaRPr>
          </a:p>
        </p:txBody>
      </p:sp>
      <p:sp>
        <p:nvSpPr>
          <p:cNvPr id="624" name="Google Shape;624;g31f0388deaf_6_51"/>
          <p:cNvSpPr/>
          <p:nvPr/>
        </p:nvSpPr>
        <p:spPr>
          <a:xfrm>
            <a:off x="8708975" y="2078150"/>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Game Design Development</a:t>
            </a:r>
            <a:endParaRPr>
              <a:latin typeface="Calibri"/>
              <a:ea typeface="Calibri"/>
              <a:cs typeface="Calibri"/>
              <a:sym typeface="Calibri"/>
            </a:endParaRPr>
          </a:p>
        </p:txBody>
      </p:sp>
      <p:sp>
        <p:nvSpPr>
          <p:cNvPr id="625" name="Google Shape;625;g31f0388deaf_6_51"/>
          <p:cNvSpPr/>
          <p:nvPr/>
        </p:nvSpPr>
        <p:spPr>
          <a:xfrm>
            <a:off x="4314475" y="20982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Engine Development</a:t>
            </a:r>
            <a:endParaRPr>
              <a:latin typeface="Calibri"/>
              <a:ea typeface="Calibri"/>
              <a:cs typeface="Calibri"/>
              <a:sym typeface="Calibri"/>
            </a:endParaRPr>
          </a:p>
        </p:txBody>
      </p:sp>
      <p:sp>
        <p:nvSpPr>
          <p:cNvPr id="626" name="Google Shape;626;g31f0388deaf_6_51"/>
          <p:cNvSpPr/>
          <p:nvPr/>
        </p:nvSpPr>
        <p:spPr>
          <a:xfrm>
            <a:off x="2681525" y="315733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Abstractions</a:t>
            </a:r>
            <a:endParaRPr>
              <a:latin typeface="Calibri"/>
              <a:ea typeface="Calibri"/>
              <a:cs typeface="Calibri"/>
              <a:sym typeface="Calibri"/>
            </a:endParaRPr>
          </a:p>
        </p:txBody>
      </p:sp>
      <p:sp>
        <p:nvSpPr>
          <p:cNvPr id="627" name="Google Shape;627;g31f0388deaf_6_51"/>
          <p:cNvSpPr/>
          <p:nvPr/>
        </p:nvSpPr>
        <p:spPr>
          <a:xfrm>
            <a:off x="4252800" y="315733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Hyperbolic Shaders</a:t>
            </a:r>
            <a:endParaRPr>
              <a:latin typeface="Calibri"/>
              <a:ea typeface="Calibri"/>
              <a:cs typeface="Calibri"/>
              <a:sym typeface="Calibri"/>
            </a:endParaRPr>
          </a:p>
        </p:txBody>
      </p:sp>
      <p:sp>
        <p:nvSpPr>
          <p:cNvPr id="628" name="Google Shape;628;g31f0388deaf_6_51"/>
          <p:cNvSpPr/>
          <p:nvPr/>
        </p:nvSpPr>
        <p:spPr>
          <a:xfrm>
            <a:off x="5842950" y="3157338"/>
            <a:ext cx="16887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Entity-Component System</a:t>
            </a:r>
            <a:endParaRPr>
              <a:latin typeface="Calibri"/>
              <a:ea typeface="Calibri"/>
              <a:cs typeface="Calibri"/>
              <a:sym typeface="Calibri"/>
            </a:endParaRPr>
          </a:p>
        </p:txBody>
      </p:sp>
      <p:sp>
        <p:nvSpPr>
          <p:cNvPr id="629" name="Google Shape;629;g31f0388deaf_6_51"/>
          <p:cNvSpPr/>
          <p:nvPr/>
        </p:nvSpPr>
        <p:spPr>
          <a:xfrm>
            <a:off x="7836025" y="31716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Prototyping</a:t>
            </a:r>
            <a:endParaRPr>
              <a:latin typeface="Calibri"/>
              <a:ea typeface="Calibri"/>
              <a:cs typeface="Calibri"/>
              <a:sym typeface="Calibri"/>
            </a:endParaRPr>
          </a:p>
        </p:txBody>
      </p:sp>
      <p:sp>
        <p:nvSpPr>
          <p:cNvPr id="630" name="Google Shape;630;g31f0388deaf_6_51"/>
          <p:cNvSpPr/>
          <p:nvPr/>
        </p:nvSpPr>
        <p:spPr>
          <a:xfrm>
            <a:off x="9581900" y="31716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Specify Requirements</a:t>
            </a:r>
            <a:endParaRPr>
              <a:latin typeface="Calibri"/>
              <a:ea typeface="Calibri"/>
              <a:cs typeface="Calibri"/>
              <a:sym typeface="Calibri"/>
            </a:endParaRPr>
          </a:p>
        </p:txBody>
      </p:sp>
      <p:sp>
        <p:nvSpPr>
          <p:cNvPr id="631" name="Google Shape;631;g31f0388deaf_6_51"/>
          <p:cNvSpPr/>
          <p:nvPr/>
        </p:nvSpPr>
        <p:spPr>
          <a:xfrm>
            <a:off x="3124050" y="4161588"/>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Input Management</a:t>
            </a:r>
            <a:endParaRPr>
              <a:latin typeface="Calibri"/>
              <a:ea typeface="Calibri"/>
              <a:cs typeface="Calibri"/>
              <a:sym typeface="Calibri"/>
            </a:endParaRPr>
          </a:p>
        </p:txBody>
      </p:sp>
      <p:sp>
        <p:nvSpPr>
          <p:cNvPr id="632" name="Google Shape;632;g31f0388deaf_6_51"/>
          <p:cNvSpPr/>
          <p:nvPr/>
        </p:nvSpPr>
        <p:spPr>
          <a:xfrm>
            <a:off x="3124050" y="4869905"/>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Camera Controls</a:t>
            </a:r>
            <a:endParaRPr>
              <a:latin typeface="Calibri"/>
              <a:ea typeface="Calibri"/>
              <a:cs typeface="Calibri"/>
              <a:sym typeface="Calibri"/>
            </a:endParaRPr>
          </a:p>
        </p:txBody>
      </p:sp>
      <p:cxnSp>
        <p:nvCxnSpPr>
          <p:cNvPr id="633" name="Google Shape;633;g31f0388deaf_6_51"/>
          <p:cNvCxnSpPr>
            <a:stCxn id="623" idx="2"/>
          </p:cNvCxnSpPr>
          <p:nvPr/>
        </p:nvCxnSpPr>
        <p:spPr>
          <a:xfrm>
            <a:off x="7399775" y="1745650"/>
            <a:ext cx="0" cy="15180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g31f0388deaf_6_51"/>
          <p:cNvCxnSpPr/>
          <p:nvPr/>
        </p:nvCxnSpPr>
        <p:spPr>
          <a:xfrm>
            <a:off x="5045575" y="1905300"/>
            <a:ext cx="4394400" cy="0"/>
          </a:xfrm>
          <a:prstGeom prst="straightConnector1">
            <a:avLst/>
          </a:prstGeom>
          <a:noFill/>
          <a:ln w="9525" cap="flat" cmpd="sng">
            <a:solidFill>
              <a:schemeClr val="dk2"/>
            </a:solidFill>
            <a:prstDash val="solid"/>
            <a:round/>
            <a:headEnd type="none" w="med" len="med"/>
            <a:tailEnd type="none" w="med" len="med"/>
          </a:ln>
        </p:spPr>
      </p:cxnSp>
      <p:cxnSp>
        <p:nvCxnSpPr>
          <p:cNvPr id="635" name="Google Shape;635;g31f0388deaf_6_51"/>
          <p:cNvCxnSpPr/>
          <p:nvPr/>
        </p:nvCxnSpPr>
        <p:spPr>
          <a:xfrm>
            <a:off x="9440075" y="1901038"/>
            <a:ext cx="0" cy="178500"/>
          </a:xfrm>
          <a:prstGeom prst="straightConnector1">
            <a:avLst/>
          </a:prstGeom>
          <a:noFill/>
          <a:ln w="9525" cap="flat" cmpd="sng">
            <a:solidFill>
              <a:schemeClr val="dk2"/>
            </a:solidFill>
            <a:prstDash val="solid"/>
            <a:round/>
            <a:headEnd type="none" w="med" len="med"/>
            <a:tailEnd type="none" w="med" len="med"/>
          </a:ln>
        </p:spPr>
      </p:cxnSp>
      <p:cxnSp>
        <p:nvCxnSpPr>
          <p:cNvPr id="636" name="Google Shape;636;g31f0388deaf_6_51"/>
          <p:cNvCxnSpPr/>
          <p:nvPr/>
        </p:nvCxnSpPr>
        <p:spPr>
          <a:xfrm>
            <a:off x="5045575" y="1900063"/>
            <a:ext cx="0" cy="17850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g31f0388deaf_6_51"/>
          <p:cNvCxnSpPr>
            <a:stCxn id="625" idx="2"/>
            <a:endCxn id="625" idx="2"/>
          </p:cNvCxnSpPr>
          <p:nvPr/>
        </p:nvCxnSpPr>
        <p:spPr>
          <a:xfrm>
            <a:off x="5045575" y="2783763"/>
            <a:ext cx="0" cy="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g31f0388deaf_6_51"/>
          <p:cNvCxnSpPr>
            <a:stCxn id="625" idx="2"/>
          </p:cNvCxnSpPr>
          <p:nvPr/>
        </p:nvCxnSpPr>
        <p:spPr>
          <a:xfrm>
            <a:off x="5045575" y="2783763"/>
            <a:ext cx="0" cy="19560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g31f0388deaf_6_51"/>
          <p:cNvCxnSpPr>
            <a:stCxn id="624" idx="2"/>
          </p:cNvCxnSpPr>
          <p:nvPr/>
        </p:nvCxnSpPr>
        <p:spPr>
          <a:xfrm>
            <a:off x="9440075" y="2763650"/>
            <a:ext cx="0" cy="22350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g31f0388deaf_6_51"/>
          <p:cNvCxnSpPr/>
          <p:nvPr/>
        </p:nvCxnSpPr>
        <p:spPr>
          <a:xfrm>
            <a:off x="341262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g31f0388deaf_6_51"/>
          <p:cNvCxnSpPr/>
          <p:nvPr/>
        </p:nvCxnSpPr>
        <p:spPr>
          <a:xfrm>
            <a:off x="504557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g31f0388deaf_6_51"/>
          <p:cNvCxnSpPr/>
          <p:nvPr/>
        </p:nvCxnSpPr>
        <p:spPr>
          <a:xfrm>
            <a:off x="6687300"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g31f0388deaf_6_51"/>
          <p:cNvCxnSpPr/>
          <p:nvPr/>
        </p:nvCxnSpPr>
        <p:spPr>
          <a:xfrm>
            <a:off x="8567125" y="2991063"/>
            <a:ext cx="0" cy="180600"/>
          </a:xfrm>
          <a:prstGeom prst="straightConnector1">
            <a:avLst/>
          </a:prstGeom>
          <a:noFill/>
          <a:ln w="9525" cap="flat" cmpd="sng">
            <a:solidFill>
              <a:schemeClr val="dk2"/>
            </a:solidFill>
            <a:prstDash val="solid"/>
            <a:round/>
            <a:headEnd type="none" w="med" len="med"/>
            <a:tailEnd type="none" w="med" len="med"/>
          </a:ln>
        </p:spPr>
      </p:cxnSp>
      <p:cxnSp>
        <p:nvCxnSpPr>
          <p:cNvPr id="644" name="Google Shape;644;g31f0388deaf_6_51"/>
          <p:cNvCxnSpPr/>
          <p:nvPr/>
        </p:nvCxnSpPr>
        <p:spPr>
          <a:xfrm>
            <a:off x="10313000" y="2985575"/>
            <a:ext cx="0" cy="18600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g31f0388deaf_6_51"/>
          <p:cNvCxnSpPr/>
          <p:nvPr/>
        </p:nvCxnSpPr>
        <p:spPr>
          <a:xfrm>
            <a:off x="3412625" y="2979225"/>
            <a:ext cx="3279000" cy="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g31f0388deaf_6_51"/>
          <p:cNvCxnSpPr/>
          <p:nvPr/>
        </p:nvCxnSpPr>
        <p:spPr>
          <a:xfrm>
            <a:off x="8562413" y="2985575"/>
            <a:ext cx="1755300" cy="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g31f0388deaf_6_51"/>
          <p:cNvCxnSpPr>
            <a:stCxn id="631" idx="1"/>
          </p:cNvCxnSpPr>
          <p:nvPr/>
        </p:nvCxnSpPr>
        <p:spPr>
          <a:xfrm rot="10800000">
            <a:off x="2924250" y="44440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g31f0388deaf_6_51"/>
          <p:cNvCxnSpPr/>
          <p:nvPr/>
        </p:nvCxnSpPr>
        <p:spPr>
          <a:xfrm rot="10800000">
            <a:off x="2924250" y="51523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g31f0388deaf_6_51"/>
          <p:cNvCxnSpPr/>
          <p:nvPr/>
        </p:nvCxnSpPr>
        <p:spPr>
          <a:xfrm rot="10800000">
            <a:off x="2921975" y="3842850"/>
            <a:ext cx="0" cy="1309500"/>
          </a:xfrm>
          <a:prstGeom prst="straightConnector1">
            <a:avLst/>
          </a:prstGeom>
          <a:noFill/>
          <a:ln w="9525" cap="flat" cmpd="sng">
            <a:solidFill>
              <a:schemeClr val="dk2"/>
            </a:solidFill>
            <a:prstDash val="solid"/>
            <a:round/>
            <a:headEnd type="none" w="med" len="med"/>
            <a:tailEnd type="none" w="med" len="med"/>
          </a:ln>
        </p:spPr>
      </p:cxnSp>
      <p:sp>
        <p:nvSpPr>
          <p:cNvPr id="650" name="Google Shape;650;g31f0388deaf_6_51"/>
          <p:cNvSpPr/>
          <p:nvPr/>
        </p:nvSpPr>
        <p:spPr>
          <a:xfrm>
            <a:off x="8332938" y="4157363"/>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Player Interaction</a:t>
            </a:r>
            <a:endParaRPr>
              <a:latin typeface="Calibri"/>
              <a:ea typeface="Calibri"/>
              <a:cs typeface="Calibri"/>
              <a:sym typeface="Calibri"/>
            </a:endParaRPr>
          </a:p>
        </p:txBody>
      </p:sp>
      <p:sp>
        <p:nvSpPr>
          <p:cNvPr id="651" name="Google Shape;651;g31f0388deaf_6_51"/>
          <p:cNvSpPr/>
          <p:nvPr/>
        </p:nvSpPr>
        <p:spPr>
          <a:xfrm>
            <a:off x="8332938" y="4865680"/>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Testing</a:t>
            </a:r>
            <a:endParaRPr>
              <a:latin typeface="Calibri"/>
              <a:ea typeface="Calibri"/>
              <a:cs typeface="Calibri"/>
              <a:sym typeface="Calibri"/>
            </a:endParaRPr>
          </a:p>
        </p:txBody>
      </p:sp>
      <p:cxnSp>
        <p:nvCxnSpPr>
          <p:cNvPr id="652" name="Google Shape;652;g31f0388deaf_6_51"/>
          <p:cNvCxnSpPr>
            <a:stCxn id="650" idx="1"/>
          </p:cNvCxnSpPr>
          <p:nvPr/>
        </p:nvCxnSpPr>
        <p:spPr>
          <a:xfrm rot="10800000">
            <a:off x="8133138" y="44398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g31f0388deaf_6_51"/>
          <p:cNvCxnSpPr/>
          <p:nvPr/>
        </p:nvCxnSpPr>
        <p:spPr>
          <a:xfrm rot="10800000">
            <a:off x="8133138" y="51481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g31f0388deaf_6_51"/>
          <p:cNvCxnSpPr/>
          <p:nvPr/>
        </p:nvCxnSpPr>
        <p:spPr>
          <a:xfrm rot="10800000">
            <a:off x="8130863" y="3859325"/>
            <a:ext cx="0" cy="1288800"/>
          </a:xfrm>
          <a:prstGeom prst="straightConnector1">
            <a:avLst/>
          </a:prstGeom>
          <a:noFill/>
          <a:ln w="9525" cap="flat" cmpd="sng">
            <a:solidFill>
              <a:schemeClr val="dk2"/>
            </a:solidFill>
            <a:prstDash val="solid"/>
            <a:round/>
            <a:headEnd type="none" w="med" len="med"/>
            <a:tailEnd type="none" w="med" len="med"/>
          </a:ln>
        </p:spPr>
      </p:cxnSp>
      <p:sp>
        <p:nvSpPr>
          <p:cNvPr id="655" name="Google Shape;655;g31f0388deaf_6_51"/>
          <p:cNvSpPr/>
          <p:nvPr/>
        </p:nvSpPr>
        <p:spPr>
          <a:xfrm>
            <a:off x="10079913" y="4155313"/>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Game Mechanics</a:t>
            </a:r>
            <a:endParaRPr>
              <a:latin typeface="Calibri"/>
              <a:ea typeface="Calibri"/>
              <a:cs typeface="Calibri"/>
              <a:sym typeface="Calibri"/>
            </a:endParaRPr>
          </a:p>
        </p:txBody>
      </p:sp>
      <p:sp>
        <p:nvSpPr>
          <p:cNvPr id="656" name="Google Shape;656;g31f0388deaf_6_51"/>
          <p:cNvSpPr/>
          <p:nvPr/>
        </p:nvSpPr>
        <p:spPr>
          <a:xfrm>
            <a:off x="10079913" y="4863630"/>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High-Level Story</a:t>
            </a:r>
            <a:endParaRPr>
              <a:latin typeface="Calibri"/>
              <a:ea typeface="Calibri"/>
              <a:cs typeface="Calibri"/>
              <a:sym typeface="Calibri"/>
            </a:endParaRPr>
          </a:p>
        </p:txBody>
      </p:sp>
      <p:cxnSp>
        <p:nvCxnSpPr>
          <p:cNvPr id="657" name="Google Shape;657;g31f0388deaf_6_51"/>
          <p:cNvCxnSpPr>
            <a:stCxn id="655" idx="1"/>
          </p:cNvCxnSpPr>
          <p:nvPr/>
        </p:nvCxnSpPr>
        <p:spPr>
          <a:xfrm rot="10800000">
            <a:off x="9880113" y="44377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g31f0388deaf_6_51"/>
          <p:cNvCxnSpPr/>
          <p:nvPr/>
        </p:nvCxnSpPr>
        <p:spPr>
          <a:xfrm rot="10800000">
            <a:off x="9880113" y="51460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g31f0388deaf_6_51"/>
          <p:cNvCxnSpPr/>
          <p:nvPr/>
        </p:nvCxnSpPr>
        <p:spPr>
          <a:xfrm rot="10800000">
            <a:off x="9877838" y="3857275"/>
            <a:ext cx="0" cy="1288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31cb5f5e609_1_103"/>
          <p:cNvSpPr txBox="1"/>
          <p:nvPr/>
        </p:nvSpPr>
        <p:spPr>
          <a:xfrm>
            <a:off x="9187269" y="6097525"/>
            <a:ext cx="27189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 </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J</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65" name="Google Shape;665;g31cb5f5e609_1_103"/>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Detailed Design</a:t>
            </a:r>
            <a:endParaRPr sz="1400" b="0" i="0" u="none" strike="noStrike" cap="none">
              <a:solidFill>
                <a:srgbClr val="000000"/>
              </a:solidFill>
              <a:latin typeface="Arial"/>
              <a:ea typeface="Arial"/>
              <a:cs typeface="Arial"/>
              <a:sym typeface="Arial"/>
            </a:endParaRPr>
          </a:p>
        </p:txBody>
      </p:sp>
      <p:sp>
        <p:nvSpPr>
          <p:cNvPr id="666" name="Google Shape;666;g31cb5f5e609_1_103"/>
          <p:cNvSpPr txBox="1"/>
          <p:nvPr/>
        </p:nvSpPr>
        <p:spPr>
          <a:xfrm>
            <a:off x="3349775" y="1412350"/>
            <a:ext cx="5826900" cy="49410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800" b="1">
                <a:solidFill>
                  <a:schemeClr val="dk1"/>
                </a:solidFill>
              </a:rPr>
              <a:t>Game Engine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Receives and handles user input and </a:t>
            </a:r>
            <a:endParaRPr sz="1800">
              <a:solidFill>
                <a:schemeClr val="dk1"/>
              </a:solidFill>
            </a:endParaRPr>
          </a:p>
          <a:p>
            <a:pPr marL="0" lvl="0" indent="457200" algn="l" rtl="0">
              <a:lnSpc>
                <a:spcPct val="150000"/>
              </a:lnSpc>
              <a:spcBef>
                <a:spcPts val="0"/>
              </a:spcBef>
              <a:spcAft>
                <a:spcPts val="0"/>
              </a:spcAft>
              <a:buNone/>
            </a:pPr>
            <a:r>
              <a:rPr lang="en-US" sz="1800">
                <a:solidFill>
                  <a:schemeClr val="dk1"/>
                </a:solidFill>
              </a:rPr>
              <a:t>directs to the appropriate system</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Updates frames based on rendering engine </a:t>
            </a:r>
            <a:endParaRPr sz="1800" b="1">
              <a:solidFill>
                <a:schemeClr val="dk1"/>
              </a:solidFill>
            </a:endParaRPr>
          </a:p>
          <a:p>
            <a:pPr marL="0" lvl="0" indent="0" algn="l" rtl="0">
              <a:lnSpc>
                <a:spcPct val="150000"/>
              </a:lnSpc>
              <a:spcBef>
                <a:spcPts val="0"/>
              </a:spcBef>
              <a:spcAft>
                <a:spcPts val="0"/>
              </a:spcAft>
              <a:buNone/>
            </a:pPr>
            <a:r>
              <a:rPr lang="en-US" sz="1800" b="1">
                <a:solidFill>
                  <a:schemeClr val="dk1"/>
                </a:solidFill>
              </a:rPr>
              <a:t>Rendering Engine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Handle drawing operations for entities </a:t>
            </a:r>
            <a:endParaRPr sz="1800">
              <a:solidFill>
                <a:schemeClr val="dk1"/>
              </a:solidFill>
            </a:endParaRPr>
          </a:p>
          <a:p>
            <a:pPr marL="0" lvl="0" indent="457200" algn="l" rtl="0">
              <a:lnSpc>
                <a:spcPct val="150000"/>
              </a:lnSpc>
              <a:spcBef>
                <a:spcPts val="0"/>
              </a:spcBef>
              <a:spcAft>
                <a:spcPts val="0"/>
              </a:spcAft>
              <a:buNone/>
            </a:pPr>
            <a:r>
              <a:rPr lang="en-US" sz="1800">
                <a:solidFill>
                  <a:schemeClr val="dk1"/>
                </a:solidFill>
              </a:rPr>
              <a:t>and world</a:t>
            </a:r>
            <a:endParaRPr sz="1800">
              <a:solidFill>
                <a:schemeClr val="dk1"/>
              </a:solidFill>
            </a:endParaRPr>
          </a:p>
          <a:p>
            <a:pPr marL="0" lvl="0" indent="0" algn="l" rtl="0">
              <a:lnSpc>
                <a:spcPct val="150000"/>
              </a:lnSpc>
              <a:spcBef>
                <a:spcPts val="0"/>
              </a:spcBef>
              <a:spcAft>
                <a:spcPts val="0"/>
              </a:spcAft>
              <a:buNone/>
            </a:pPr>
            <a:r>
              <a:rPr lang="en-US" sz="1800" b="1">
                <a:solidFill>
                  <a:schemeClr val="dk1"/>
                </a:solidFill>
              </a:rPr>
              <a:t>Entity Component System (ECS)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Manages memory allocation</a:t>
            </a:r>
            <a:endParaRPr sz="1800">
              <a:solidFill>
                <a:schemeClr val="dk1"/>
              </a:solidFill>
            </a:endParaRPr>
          </a:p>
          <a:p>
            <a:pPr marL="0" lvl="0" indent="0" algn="l" rtl="0">
              <a:lnSpc>
                <a:spcPct val="150000"/>
              </a:lnSpc>
              <a:spcBef>
                <a:spcPts val="0"/>
              </a:spcBef>
              <a:spcAft>
                <a:spcPts val="0"/>
              </a:spcAft>
              <a:buNone/>
            </a:pPr>
            <a:r>
              <a:rPr lang="en-US" sz="1800" b="1">
                <a:solidFill>
                  <a:schemeClr val="dk1"/>
                </a:solidFill>
              </a:rPr>
              <a:t>Laptop</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Main I/O device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Sends user input to the game engine</a:t>
            </a:r>
            <a:endParaRPr sz="1800">
              <a:solidFill>
                <a:schemeClr val="dk1"/>
              </a:solidFill>
            </a:endParaRPr>
          </a:p>
        </p:txBody>
      </p:sp>
      <p:pic>
        <p:nvPicPr>
          <p:cNvPr id="667" name="Google Shape;667;g31cb5f5e609_1_103"/>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668" name="Google Shape;668;g31cb5f5e609_1_103"/>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669" name="Google Shape;669;g31cb5f5e609_1_103"/>
          <p:cNvPicPr preferRelativeResize="0"/>
          <p:nvPr/>
        </p:nvPicPr>
        <p:blipFill>
          <a:blip r:embed="rId4">
            <a:alphaModFix/>
          </a:blip>
          <a:stretch>
            <a:fillRect/>
          </a:stretch>
        </p:blipFill>
        <p:spPr>
          <a:xfrm>
            <a:off x="8540275" y="1294976"/>
            <a:ext cx="3365900" cy="4498399"/>
          </a:xfrm>
          <a:prstGeom prst="rect">
            <a:avLst/>
          </a:prstGeom>
          <a:noFill/>
          <a:ln>
            <a:noFill/>
          </a:ln>
        </p:spPr>
      </p:pic>
      <p:sp>
        <p:nvSpPr>
          <p:cNvPr id="670" name="Google Shape;670;g31cb5f5e609_1_103"/>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1" name="Google Shape;671;g31cb5f5e609_1_103"/>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672" name="Google Shape;672;g31cb5f5e609_1_103"/>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31f0388deaf_6_96"/>
          <p:cNvSpPr/>
          <p:nvPr/>
        </p:nvSpPr>
        <p:spPr>
          <a:xfrm>
            <a:off x="0" y="0"/>
            <a:ext cx="24534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g31f0388deaf_6_96"/>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K</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79" name="Google Shape;679;g31f0388deaf_6_96"/>
          <p:cNvSpPr txBox="1"/>
          <p:nvPr/>
        </p:nvSpPr>
        <p:spPr>
          <a:xfrm>
            <a:off x="2877797" y="469614"/>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Task Decomposition</a:t>
            </a:r>
            <a:endParaRPr sz="1400" b="0" i="0" u="none" strike="noStrike" cap="none">
              <a:solidFill>
                <a:srgbClr val="000000"/>
              </a:solidFill>
              <a:latin typeface="Arial"/>
              <a:ea typeface="Arial"/>
              <a:cs typeface="Arial"/>
              <a:sym typeface="Arial"/>
            </a:endParaRPr>
          </a:p>
        </p:txBody>
      </p:sp>
      <p:pic>
        <p:nvPicPr>
          <p:cNvPr id="680" name="Google Shape;680;g31f0388deaf_6_96"/>
          <p:cNvPicPr preferRelativeResize="0"/>
          <p:nvPr/>
        </p:nvPicPr>
        <p:blipFill rotWithShape="1">
          <a:blip r:embed="rId3">
            <a:alphaModFix/>
          </a:blip>
          <a:srcRect/>
          <a:stretch/>
        </p:blipFill>
        <p:spPr>
          <a:xfrm>
            <a:off x="129457" y="540222"/>
            <a:ext cx="2194494" cy="1092281"/>
          </a:xfrm>
          <a:prstGeom prst="rect">
            <a:avLst/>
          </a:prstGeom>
          <a:noFill/>
          <a:ln>
            <a:noFill/>
          </a:ln>
        </p:spPr>
      </p:pic>
      <p:sp>
        <p:nvSpPr>
          <p:cNvPr id="681" name="Google Shape;681;g31f0388deaf_6_96"/>
          <p:cNvSpPr txBox="1"/>
          <p:nvPr/>
        </p:nvSpPr>
        <p:spPr>
          <a:xfrm>
            <a:off x="237250" y="5574050"/>
            <a:ext cx="20868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682" name="Google Shape;682;g31f0388deaf_6_96"/>
          <p:cNvSpPr/>
          <p:nvPr/>
        </p:nvSpPr>
        <p:spPr>
          <a:xfrm>
            <a:off x="6668675" y="1060150"/>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Lights Out Non-Euclidean Game</a:t>
            </a:r>
            <a:endParaRPr>
              <a:solidFill>
                <a:schemeClr val="lt1"/>
              </a:solidFill>
              <a:latin typeface="Calibri"/>
              <a:ea typeface="Calibri"/>
              <a:cs typeface="Calibri"/>
              <a:sym typeface="Calibri"/>
            </a:endParaRPr>
          </a:p>
        </p:txBody>
      </p:sp>
      <p:sp>
        <p:nvSpPr>
          <p:cNvPr id="683" name="Google Shape;683;g31f0388deaf_6_96"/>
          <p:cNvSpPr/>
          <p:nvPr/>
        </p:nvSpPr>
        <p:spPr>
          <a:xfrm>
            <a:off x="8708975" y="2078150"/>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Game Design Development</a:t>
            </a:r>
            <a:endParaRPr>
              <a:solidFill>
                <a:schemeClr val="lt1"/>
              </a:solidFill>
              <a:latin typeface="Calibri"/>
              <a:ea typeface="Calibri"/>
              <a:cs typeface="Calibri"/>
              <a:sym typeface="Calibri"/>
            </a:endParaRPr>
          </a:p>
        </p:txBody>
      </p:sp>
      <p:sp>
        <p:nvSpPr>
          <p:cNvPr id="684" name="Google Shape;684;g31f0388deaf_6_96"/>
          <p:cNvSpPr/>
          <p:nvPr/>
        </p:nvSpPr>
        <p:spPr>
          <a:xfrm>
            <a:off x="4314475" y="20982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Engine Development</a:t>
            </a:r>
            <a:endParaRPr>
              <a:solidFill>
                <a:schemeClr val="lt1"/>
              </a:solidFill>
              <a:latin typeface="Calibri"/>
              <a:ea typeface="Calibri"/>
              <a:cs typeface="Calibri"/>
              <a:sym typeface="Calibri"/>
            </a:endParaRPr>
          </a:p>
        </p:txBody>
      </p:sp>
      <p:sp>
        <p:nvSpPr>
          <p:cNvPr id="685" name="Google Shape;685;g31f0388deaf_6_96"/>
          <p:cNvSpPr/>
          <p:nvPr/>
        </p:nvSpPr>
        <p:spPr>
          <a:xfrm>
            <a:off x="2681525" y="3157338"/>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Abstractions</a:t>
            </a:r>
            <a:endParaRPr>
              <a:solidFill>
                <a:schemeClr val="lt1"/>
              </a:solidFill>
              <a:latin typeface="Calibri"/>
              <a:ea typeface="Calibri"/>
              <a:cs typeface="Calibri"/>
              <a:sym typeface="Calibri"/>
            </a:endParaRPr>
          </a:p>
        </p:txBody>
      </p:sp>
      <p:sp>
        <p:nvSpPr>
          <p:cNvPr id="686" name="Google Shape;686;g31f0388deaf_6_96"/>
          <p:cNvSpPr/>
          <p:nvPr/>
        </p:nvSpPr>
        <p:spPr>
          <a:xfrm>
            <a:off x="4252800" y="3157338"/>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Hyperbolic Shaders</a:t>
            </a:r>
            <a:endParaRPr>
              <a:solidFill>
                <a:schemeClr val="lt1"/>
              </a:solidFill>
              <a:latin typeface="Calibri"/>
              <a:ea typeface="Calibri"/>
              <a:cs typeface="Calibri"/>
              <a:sym typeface="Calibri"/>
            </a:endParaRPr>
          </a:p>
        </p:txBody>
      </p:sp>
      <p:sp>
        <p:nvSpPr>
          <p:cNvPr id="687" name="Google Shape;687;g31f0388deaf_6_96"/>
          <p:cNvSpPr/>
          <p:nvPr/>
        </p:nvSpPr>
        <p:spPr>
          <a:xfrm>
            <a:off x="5842950" y="3157338"/>
            <a:ext cx="16887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Entity-Component System</a:t>
            </a:r>
            <a:endParaRPr>
              <a:solidFill>
                <a:schemeClr val="lt1"/>
              </a:solidFill>
              <a:latin typeface="Calibri"/>
              <a:ea typeface="Calibri"/>
              <a:cs typeface="Calibri"/>
              <a:sym typeface="Calibri"/>
            </a:endParaRPr>
          </a:p>
        </p:txBody>
      </p:sp>
      <p:sp>
        <p:nvSpPr>
          <p:cNvPr id="688" name="Google Shape;688;g31f0388deaf_6_96"/>
          <p:cNvSpPr/>
          <p:nvPr/>
        </p:nvSpPr>
        <p:spPr>
          <a:xfrm>
            <a:off x="7836025" y="31716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Prototyping</a:t>
            </a:r>
            <a:endParaRPr>
              <a:solidFill>
                <a:schemeClr val="lt1"/>
              </a:solidFill>
              <a:latin typeface="Calibri"/>
              <a:ea typeface="Calibri"/>
              <a:cs typeface="Calibri"/>
              <a:sym typeface="Calibri"/>
            </a:endParaRPr>
          </a:p>
        </p:txBody>
      </p:sp>
      <p:sp>
        <p:nvSpPr>
          <p:cNvPr id="689" name="Google Shape;689;g31f0388deaf_6_96"/>
          <p:cNvSpPr/>
          <p:nvPr/>
        </p:nvSpPr>
        <p:spPr>
          <a:xfrm>
            <a:off x="9581900" y="31716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Specify Requirements</a:t>
            </a:r>
            <a:endParaRPr>
              <a:solidFill>
                <a:schemeClr val="lt1"/>
              </a:solidFill>
              <a:latin typeface="Calibri"/>
              <a:ea typeface="Calibri"/>
              <a:cs typeface="Calibri"/>
              <a:sym typeface="Calibri"/>
            </a:endParaRPr>
          </a:p>
        </p:txBody>
      </p:sp>
      <p:sp>
        <p:nvSpPr>
          <p:cNvPr id="690" name="Google Shape;690;g31f0388deaf_6_96"/>
          <p:cNvSpPr/>
          <p:nvPr/>
        </p:nvSpPr>
        <p:spPr>
          <a:xfrm>
            <a:off x="3124050" y="4161588"/>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Input Management</a:t>
            </a:r>
            <a:endParaRPr>
              <a:solidFill>
                <a:schemeClr val="lt1"/>
              </a:solidFill>
              <a:latin typeface="Calibri"/>
              <a:ea typeface="Calibri"/>
              <a:cs typeface="Calibri"/>
              <a:sym typeface="Calibri"/>
            </a:endParaRPr>
          </a:p>
        </p:txBody>
      </p:sp>
      <p:sp>
        <p:nvSpPr>
          <p:cNvPr id="691" name="Google Shape;691;g31f0388deaf_6_96"/>
          <p:cNvSpPr/>
          <p:nvPr/>
        </p:nvSpPr>
        <p:spPr>
          <a:xfrm>
            <a:off x="3124050" y="4869905"/>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Camera Controls</a:t>
            </a:r>
            <a:endParaRPr>
              <a:solidFill>
                <a:schemeClr val="lt1"/>
              </a:solidFill>
              <a:latin typeface="Calibri"/>
              <a:ea typeface="Calibri"/>
              <a:cs typeface="Calibri"/>
              <a:sym typeface="Calibri"/>
            </a:endParaRPr>
          </a:p>
        </p:txBody>
      </p:sp>
      <p:cxnSp>
        <p:nvCxnSpPr>
          <p:cNvPr id="692" name="Google Shape;692;g31f0388deaf_6_96"/>
          <p:cNvCxnSpPr>
            <a:stCxn id="682" idx="2"/>
          </p:cNvCxnSpPr>
          <p:nvPr/>
        </p:nvCxnSpPr>
        <p:spPr>
          <a:xfrm>
            <a:off x="7399775" y="1745650"/>
            <a:ext cx="0" cy="15180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g31f0388deaf_6_96"/>
          <p:cNvCxnSpPr/>
          <p:nvPr/>
        </p:nvCxnSpPr>
        <p:spPr>
          <a:xfrm>
            <a:off x="5045575" y="1905300"/>
            <a:ext cx="4394400" cy="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g31f0388deaf_6_96"/>
          <p:cNvCxnSpPr/>
          <p:nvPr/>
        </p:nvCxnSpPr>
        <p:spPr>
          <a:xfrm>
            <a:off x="9440075" y="1901038"/>
            <a:ext cx="0" cy="17850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g31f0388deaf_6_96"/>
          <p:cNvCxnSpPr/>
          <p:nvPr/>
        </p:nvCxnSpPr>
        <p:spPr>
          <a:xfrm>
            <a:off x="5045575" y="1900063"/>
            <a:ext cx="0" cy="178500"/>
          </a:xfrm>
          <a:prstGeom prst="straightConnector1">
            <a:avLst/>
          </a:prstGeom>
          <a:noFill/>
          <a:ln w="9525" cap="flat" cmpd="sng">
            <a:solidFill>
              <a:schemeClr val="dk2"/>
            </a:solidFill>
            <a:prstDash val="solid"/>
            <a:round/>
            <a:headEnd type="none" w="med" len="med"/>
            <a:tailEnd type="none" w="med" len="med"/>
          </a:ln>
        </p:spPr>
      </p:cxnSp>
      <p:cxnSp>
        <p:nvCxnSpPr>
          <p:cNvPr id="696" name="Google Shape;696;g31f0388deaf_6_96"/>
          <p:cNvCxnSpPr>
            <a:stCxn id="684" idx="2"/>
            <a:endCxn id="684" idx="2"/>
          </p:cNvCxnSpPr>
          <p:nvPr/>
        </p:nvCxnSpPr>
        <p:spPr>
          <a:xfrm>
            <a:off x="5045575" y="2783763"/>
            <a:ext cx="0" cy="0"/>
          </a:xfrm>
          <a:prstGeom prst="straightConnector1">
            <a:avLst/>
          </a:prstGeom>
          <a:noFill/>
          <a:ln w="9525" cap="flat" cmpd="sng">
            <a:solidFill>
              <a:schemeClr val="dk2"/>
            </a:solidFill>
            <a:prstDash val="solid"/>
            <a:round/>
            <a:headEnd type="none" w="med" len="med"/>
            <a:tailEnd type="none" w="med" len="med"/>
          </a:ln>
        </p:spPr>
      </p:cxnSp>
      <p:cxnSp>
        <p:nvCxnSpPr>
          <p:cNvPr id="697" name="Google Shape;697;g31f0388deaf_6_96"/>
          <p:cNvCxnSpPr>
            <a:stCxn id="684" idx="2"/>
          </p:cNvCxnSpPr>
          <p:nvPr/>
        </p:nvCxnSpPr>
        <p:spPr>
          <a:xfrm>
            <a:off x="5045575" y="2783763"/>
            <a:ext cx="0" cy="19560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g31f0388deaf_6_96"/>
          <p:cNvCxnSpPr>
            <a:stCxn id="683" idx="2"/>
          </p:cNvCxnSpPr>
          <p:nvPr/>
        </p:nvCxnSpPr>
        <p:spPr>
          <a:xfrm>
            <a:off x="9440075" y="2763650"/>
            <a:ext cx="0" cy="22350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g31f0388deaf_6_96"/>
          <p:cNvCxnSpPr/>
          <p:nvPr/>
        </p:nvCxnSpPr>
        <p:spPr>
          <a:xfrm>
            <a:off x="341262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00" name="Google Shape;700;g31f0388deaf_6_96"/>
          <p:cNvCxnSpPr/>
          <p:nvPr/>
        </p:nvCxnSpPr>
        <p:spPr>
          <a:xfrm>
            <a:off x="504557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01" name="Google Shape;701;g31f0388deaf_6_96"/>
          <p:cNvCxnSpPr/>
          <p:nvPr/>
        </p:nvCxnSpPr>
        <p:spPr>
          <a:xfrm>
            <a:off x="6687300"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02" name="Google Shape;702;g31f0388deaf_6_96"/>
          <p:cNvCxnSpPr/>
          <p:nvPr/>
        </p:nvCxnSpPr>
        <p:spPr>
          <a:xfrm>
            <a:off x="8567125" y="2991063"/>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03" name="Google Shape;703;g31f0388deaf_6_96"/>
          <p:cNvCxnSpPr/>
          <p:nvPr/>
        </p:nvCxnSpPr>
        <p:spPr>
          <a:xfrm>
            <a:off x="10313000" y="2985575"/>
            <a:ext cx="0" cy="186000"/>
          </a:xfrm>
          <a:prstGeom prst="straightConnector1">
            <a:avLst/>
          </a:prstGeom>
          <a:noFill/>
          <a:ln w="9525" cap="flat" cmpd="sng">
            <a:solidFill>
              <a:schemeClr val="dk2"/>
            </a:solidFill>
            <a:prstDash val="solid"/>
            <a:round/>
            <a:headEnd type="none" w="med" len="med"/>
            <a:tailEnd type="none" w="med" len="med"/>
          </a:ln>
        </p:spPr>
      </p:cxnSp>
      <p:cxnSp>
        <p:nvCxnSpPr>
          <p:cNvPr id="704" name="Google Shape;704;g31f0388deaf_6_96"/>
          <p:cNvCxnSpPr/>
          <p:nvPr/>
        </p:nvCxnSpPr>
        <p:spPr>
          <a:xfrm>
            <a:off x="3412625" y="2979225"/>
            <a:ext cx="3279000" cy="0"/>
          </a:xfrm>
          <a:prstGeom prst="straightConnector1">
            <a:avLst/>
          </a:prstGeom>
          <a:noFill/>
          <a:ln w="9525" cap="flat" cmpd="sng">
            <a:solidFill>
              <a:schemeClr val="dk2"/>
            </a:solidFill>
            <a:prstDash val="solid"/>
            <a:round/>
            <a:headEnd type="none" w="med" len="med"/>
            <a:tailEnd type="none" w="med" len="med"/>
          </a:ln>
        </p:spPr>
      </p:cxnSp>
      <p:cxnSp>
        <p:nvCxnSpPr>
          <p:cNvPr id="705" name="Google Shape;705;g31f0388deaf_6_96"/>
          <p:cNvCxnSpPr/>
          <p:nvPr/>
        </p:nvCxnSpPr>
        <p:spPr>
          <a:xfrm>
            <a:off x="8562413" y="2985575"/>
            <a:ext cx="1755300" cy="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g31f0388deaf_6_96"/>
          <p:cNvCxnSpPr>
            <a:stCxn id="690" idx="1"/>
          </p:cNvCxnSpPr>
          <p:nvPr/>
        </p:nvCxnSpPr>
        <p:spPr>
          <a:xfrm rot="10800000">
            <a:off x="2924250" y="44440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g31f0388deaf_6_96"/>
          <p:cNvCxnSpPr/>
          <p:nvPr/>
        </p:nvCxnSpPr>
        <p:spPr>
          <a:xfrm rot="10800000">
            <a:off x="2924250" y="51523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g31f0388deaf_6_96"/>
          <p:cNvCxnSpPr/>
          <p:nvPr/>
        </p:nvCxnSpPr>
        <p:spPr>
          <a:xfrm rot="10800000">
            <a:off x="2921975" y="3842850"/>
            <a:ext cx="0" cy="1309500"/>
          </a:xfrm>
          <a:prstGeom prst="straightConnector1">
            <a:avLst/>
          </a:prstGeom>
          <a:noFill/>
          <a:ln w="9525" cap="flat" cmpd="sng">
            <a:solidFill>
              <a:schemeClr val="dk2"/>
            </a:solidFill>
            <a:prstDash val="solid"/>
            <a:round/>
            <a:headEnd type="none" w="med" len="med"/>
            <a:tailEnd type="none" w="med" len="med"/>
          </a:ln>
        </p:spPr>
      </p:cxnSp>
      <p:sp>
        <p:nvSpPr>
          <p:cNvPr id="709" name="Google Shape;709;g31f0388deaf_6_96"/>
          <p:cNvSpPr/>
          <p:nvPr/>
        </p:nvSpPr>
        <p:spPr>
          <a:xfrm>
            <a:off x="8332938" y="4157363"/>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Player Interaction</a:t>
            </a:r>
            <a:endParaRPr>
              <a:solidFill>
                <a:schemeClr val="lt1"/>
              </a:solidFill>
              <a:latin typeface="Calibri"/>
              <a:ea typeface="Calibri"/>
              <a:cs typeface="Calibri"/>
              <a:sym typeface="Calibri"/>
            </a:endParaRPr>
          </a:p>
        </p:txBody>
      </p:sp>
      <p:sp>
        <p:nvSpPr>
          <p:cNvPr id="710" name="Google Shape;710;g31f0388deaf_6_96"/>
          <p:cNvSpPr/>
          <p:nvPr/>
        </p:nvSpPr>
        <p:spPr>
          <a:xfrm>
            <a:off x="8332938" y="4865680"/>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Testing</a:t>
            </a:r>
            <a:endParaRPr>
              <a:solidFill>
                <a:schemeClr val="lt1"/>
              </a:solidFill>
              <a:latin typeface="Calibri"/>
              <a:ea typeface="Calibri"/>
              <a:cs typeface="Calibri"/>
              <a:sym typeface="Calibri"/>
            </a:endParaRPr>
          </a:p>
        </p:txBody>
      </p:sp>
      <p:cxnSp>
        <p:nvCxnSpPr>
          <p:cNvPr id="711" name="Google Shape;711;g31f0388deaf_6_96"/>
          <p:cNvCxnSpPr>
            <a:stCxn id="709" idx="1"/>
          </p:cNvCxnSpPr>
          <p:nvPr/>
        </p:nvCxnSpPr>
        <p:spPr>
          <a:xfrm rot="10800000">
            <a:off x="8133138" y="44398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12" name="Google Shape;712;g31f0388deaf_6_96"/>
          <p:cNvCxnSpPr/>
          <p:nvPr/>
        </p:nvCxnSpPr>
        <p:spPr>
          <a:xfrm rot="10800000">
            <a:off x="8133138" y="51481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13" name="Google Shape;713;g31f0388deaf_6_96"/>
          <p:cNvCxnSpPr/>
          <p:nvPr/>
        </p:nvCxnSpPr>
        <p:spPr>
          <a:xfrm rot="10800000">
            <a:off x="8130863" y="3859325"/>
            <a:ext cx="0" cy="1288800"/>
          </a:xfrm>
          <a:prstGeom prst="straightConnector1">
            <a:avLst/>
          </a:prstGeom>
          <a:noFill/>
          <a:ln w="9525" cap="flat" cmpd="sng">
            <a:solidFill>
              <a:schemeClr val="dk2"/>
            </a:solidFill>
            <a:prstDash val="solid"/>
            <a:round/>
            <a:headEnd type="none" w="med" len="med"/>
            <a:tailEnd type="none" w="med" len="med"/>
          </a:ln>
        </p:spPr>
      </p:cxnSp>
      <p:sp>
        <p:nvSpPr>
          <p:cNvPr id="714" name="Google Shape;714;g31f0388deaf_6_96"/>
          <p:cNvSpPr/>
          <p:nvPr/>
        </p:nvSpPr>
        <p:spPr>
          <a:xfrm>
            <a:off x="10079913" y="4155313"/>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Game Mechanics</a:t>
            </a:r>
            <a:endParaRPr>
              <a:solidFill>
                <a:schemeClr val="lt1"/>
              </a:solidFill>
              <a:latin typeface="Calibri"/>
              <a:ea typeface="Calibri"/>
              <a:cs typeface="Calibri"/>
              <a:sym typeface="Calibri"/>
            </a:endParaRPr>
          </a:p>
        </p:txBody>
      </p:sp>
      <p:sp>
        <p:nvSpPr>
          <p:cNvPr id="715" name="Google Shape;715;g31f0388deaf_6_96"/>
          <p:cNvSpPr/>
          <p:nvPr/>
        </p:nvSpPr>
        <p:spPr>
          <a:xfrm>
            <a:off x="10079913" y="4863630"/>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High-Level Story</a:t>
            </a:r>
            <a:endParaRPr>
              <a:solidFill>
                <a:schemeClr val="lt1"/>
              </a:solidFill>
              <a:latin typeface="Calibri"/>
              <a:ea typeface="Calibri"/>
              <a:cs typeface="Calibri"/>
              <a:sym typeface="Calibri"/>
            </a:endParaRPr>
          </a:p>
        </p:txBody>
      </p:sp>
      <p:cxnSp>
        <p:nvCxnSpPr>
          <p:cNvPr id="716" name="Google Shape;716;g31f0388deaf_6_96"/>
          <p:cNvCxnSpPr>
            <a:stCxn id="714" idx="1"/>
          </p:cNvCxnSpPr>
          <p:nvPr/>
        </p:nvCxnSpPr>
        <p:spPr>
          <a:xfrm rot="10800000">
            <a:off x="9880113" y="44377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17" name="Google Shape;717;g31f0388deaf_6_96"/>
          <p:cNvCxnSpPr/>
          <p:nvPr/>
        </p:nvCxnSpPr>
        <p:spPr>
          <a:xfrm rot="10800000">
            <a:off x="9880113" y="51460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18" name="Google Shape;718;g31f0388deaf_6_96"/>
          <p:cNvCxnSpPr/>
          <p:nvPr/>
        </p:nvCxnSpPr>
        <p:spPr>
          <a:xfrm rot="10800000">
            <a:off x="9877838" y="3857275"/>
            <a:ext cx="0" cy="1288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3" name="Google Shape;723;g31cb5f5e609_1_11"/>
          <p:cNvGrpSpPr/>
          <p:nvPr/>
        </p:nvGrpSpPr>
        <p:grpSpPr>
          <a:xfrm>
            <a:off x="7912225" y="2916050"/>
            <a:ext cx="3553988" cy="2666930"/>
            <a:chOff x="7836025" y="2763650"/>
            <a:chExt cx="3553988" cy="2666930"/>
          </a:xfrm>
        </p:grpSpPr>
        <p:sp>
          <p:nvSpPr>
            <p:cNvPr id="724" name="Google Shape;724;g31cb5f5e609_1_11"/>
            <p:cNvSpPr/>
            <p:nvPr/>
          </p:nvSpPr>
          <p:spPr>
            <a:xfrm>
              <a:off x="7836025" y="31716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Prototyping</a:t>
              </a:r>
              <a:endParaRPr>
                <a:solidFill>
                  <a:schemeClr val="lt1"/>
                </a:solidFill>
                <a:latin typeface="Calibri"/>
                <a:ea typeface="Calibri"/>
                <a:cs typeface="Calibri"/>
                <a:sym typeface="Calibri"/>
              </a:endParaRPr>
            </a:p>
          </p:txBody>
        </p:sp>
        <p:sp>
          <p:nvSpPr>
            <p:cNvPr id="725" name="Google Shape;725;g31cb5f5e609_1_11"/>
            <p:cNvSpPr/>
            <p:nvPr/>
          </p:nvSpPr>
          <p:spPr>
            <a:xfrm>
              <a:off x="9581900" y="31716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Specify Requirements</a:t>
              </a:r>
              <a:endParaRPr>
                <a:solidFill>
                  <a:schemeClr val="lt1"/>
                </a:solidFill>
                <a:latin typeface="Calibri"/>
                <a:ea typeface="Calibri"/>
                <a:cs typeface="Calibri"/>
                <a:sym typeface="Calibri"/>
              </a:endParaRPr>
            </a:p>
          </p:txBody>
        </p:sp>
        <p:cxnSp>
          <p:nvCxnSpPr>
            <p:cNvPr id="726" name="Google Shape;726;g31cb5f5e609_1_11"/>
            <p:cNvCxnSpPr/>
            <p:nvPr/>
          </p:nvCxnSpPr>
          <p:spPr>
            <a:xfrm>
              <a:off x="9440075" y="2763650"/>
              <a:ext cx="0" cy="22350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g31cb5f5e609_1_11"/>
            <p:cNvCxnSpPr/>
            <p:nvPr/>
          </p:nvCxnSpPr>
          <p:spPr>
            <a:xfrm>
              <a:off x="8567125" y="2991063"/>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g31cb5f5e609_1_11"/>
            <p:cNvCxnSpPr/>
            <p:nvPr/>
          </p:nvCxnSpPr>
          <p:spPr>
            <a:xfrm>
              <a:off x="10313000" y="2985575"/>
              <a:ext cx="0" cy="18600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g31cb5f5e609_1_11"/>
            <p:cNvCxnSpPr/>
            <p:nvPr/>
          </p:nvCxnSpPr>
          <p:spPr>
            <a:xfrm>
              <a:off x="8562413" y="2985575"/>
              <a:ext cx="1755300" cy="0"/>
            </a:xfrm>
            <a:prstGeom prst="straightConnector1">
              <a:avLst/>
            </a:prstGeom>
            <a:noFill/>
            <a:ln w="9525" cap="flat" cmpd="sng">
              <a:solidFill>
                <a:schemeClr val="dk2"/>
              </a:solidFill>
              <a:prstDash val="solid"/>
              <a:round/>
              <a:headEnd type="none" w="med" len="med"/>
              <a:tailEnd type="none" w="med" len="med"/>
            </a:ln>
          </p:spPr>
        </p:cxnSp>
        <p:sp>
          <p:nvSpPr>
            <p:cNvPr id="730" name="Google Shape;730;g31cb5f5e609_1_11"/>
            <p:cNvSpPr/>
            <p:nvPr/>
          </p:nvSpPr>
          <p:spPr>
            <a:xfrm>
              <a:off x="8332938" y="4157363"/>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Player Interaction</a:t>
              </a:r>
              <a:endParaRPr>
                <a:solidFill>
                  <a:schemeClr val="lt1"/>
                </a:solidFill>
                <a:latin typeface="Calibri"/>
                <a:ea typeface="Calibri"/>
                <a:cs typeface="Calibri"/>
                <a:sym typeface="Calibri"/>
              </a:endParaRPr>
            </a:p>
          </p:txBody>
        </p:sp>
        <p:sp>
          <p:nvSpPr>
            <p:cNvPr id="731" name="Google Shape;731;g31cb5f5e609_1_11"/>
            <p:cNvSpPr/>
            <p:nvPr/>
          </p:nvSpPr>
          <p:spPr>
            <a:xfrm>
              <a:off x="8332938" y="4865680"/>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Testing</a:t>
              </a:r>
              <a:endParaRPr>
                <a:solidFill>
                  <a:schemeClr val="lt1"/>
                </a:solidFill>
                <a:latin typeface="Calibri"/>
                <a:ea typeface="Calibri"/>
                <a:cs typeface="Calibri"/>
                <a:sym typeface="Calibri"/>
              </a:endParaRPr>
            </a:p>
          </p:txBody>
        </p:sp>
        <p:cxnSp>
          <p:nvCxnSpPr>
            <p:cNvPr id="732" name="Google Shape;732;g31cb5f5e609_1_11"/>
            <p:cNvCxnSpPr>
              <a:stCxn id="730" idx="1"/>
            </p:cNvCxnSpPr>
            <p:nvPr/>
          </p:nvCxnSpPr>
          <p:spPr>
            <a:xfrm rot="10800000">
              <a:off x="8133138" y="44398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g31cb5f5e609_1_11"/>
            <p:cNvCxnSpPr/>
            <p:nvPr/>
          </p:nvCxnSpPr>
          <p:spPr>
            <a:xfrm rot="10800000">
              <a:off x="8133138" y="51481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g31cb5f5e609_1_11"/>
            <p:cNvCxnSpPr/>
            <p:nvPr/>
          </p:nvCxnSpPr>
          <p:spPr>
            <a:xfrm rot="10800000">
              <a:off x="8130863" y="3859325"/>
              <a:ext cx="0" cy="1288800"/>
            </a:xfrm>
            <a:prstGeom prst="straightConnector1">
              <a:avLst/>
            </a:prstGeom>
            <a:noFill/>
            <a:ln w="9525" cap="flat" cmpd="sng">
              <a:solidFill>
                <a:schemeClr val="dk2"/>
              </a:solidFill>
              <a:prstDash val="solid"/>
              <a:round/>
              <a:headEnd type="none" w="med" len="med"/>
              <a:tailEnd type="none" w="med" len="med"/>
            </a:ln>
          </p:spPr>
        </p:cxnSp>
        <p:sp>
          <p:nvSpPr>
            <p:cNvPr id="735" name="Google Shape;735;g31cb5f5e609_1_11"/>
            <p:cNvSpPr/>
            <p:nvPr/>
          </p:nvSpPr>
          <p:spPr>
            <a:xfrm>
              <a:off x="10079913" y="4155313"/>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Game Mechanics</a:t>
              </a:r>
              <a:endParaRPr>
                <a:solidFill>
                  <a:schemeClr val="lt1"/>
                </a:solidFill>
                <a:latin typeface="Calibri"/>
                <a:ea typeface="Calibri"/>
                <a:cs typeface="Calibri"/>
                <a:sym typeface="Calibri"/>
              </a:endParaRPr>
            </a:p>
          </p:txBody>
        </p:sp>
        <p:sp>
          <p:nvSpPr>
            <p:cNvPr id="736" name="Google Shape;736;g31cb5f5e609_1_11"/>
            <p:cNvSpPr/>
            <p:nvPr/>
          </p:nvSpPr>
          <p:spPr>
            <a:xfrm>
              <a:off x="10079913" y="4863630"/>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High-Level Story</a:t>
              </a:r>
              <a:endParaRPr>
                <a:solidFill>
                  <a:schemeClr val="lt1"/>
                </a:solidFill>
                <a:latin typeface="Calibri"/>
                <a:ea typeface="Calibri"/>
                <a:cs typeface="Calibri"/>
                <a:sym typeface="Calibri"/>
              </a:endParaRPr>
            </a:p>
          </p:txBody>
        </p:sp>
        <p:cxnSp>
          <p:nvCxnSpPr>
            <p:cNvPr id="737" name="Google Shape;737;g31cb5f5e609_1_11"/>
            <p:cNvCxnSpPr>
              <a:stCxn id="735" idx="1"/>
            </p:cNvCxnSpPr>
            <p:nvPr/>
          </p:nvCxnSpPr>
          <p:spPr>
            <a:xfrm rot="10800000">
              <a:off x="9880113" y="44377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g31cb5f5e609_1_11"/>
            <p:cNvCxnSpPr/>
            <p:nvPr/>
          </p:nvCxnSpPr>
          <p:spPr>
            <a:xfrm rot="10800000">
              <a:off x="9880113" y="51460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g31cb5f5e609_1_11"/>
            <p:cNvCxnSpPr/>
            <p:nvPr/>
          </p:nvCxnSpPr>
          <p:spPr>
            <a:xfrm rot="10800000">
              <a:off x="9877838" y="3857275"/>
              <a:ext cx="0" cy="1288800"/>
            </a:xfrm>
            <a:prstGeom prst="straightConnector1">
              <a:avLst/>
            </a:prstGeom>
            <a:noFill/>
            <a:ln w="9525" cap="flat" cmpd="sng">
              <a:solidFill>
                <a:schemeClr val="dk2"/>
              </a:solidFill>
              <a:prstDash val="solid"/>
              <a:round/>
              <a:headEnd type="none" w="med" len="med"/>
              <a:tailEnd type="none" w="med" len="med"/>
            </a:ln>
          </p:spPr>
        </p:cxnSp>
      </p:grpSp>
      <p:sp>
        <p:nvSpPr>
          <p:cNvPr id="740" name="Google Shape;740;g31cb5f5e609_1_11"/>
          <p:cNvSpPr/>
          <p:nvPr/>
        </p:nvSpPr>
        <p:spPr>
          <a:xfrm>
            <a:off x="0" y="0"/>
            <a:ext cx="24534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1" name="Google Shape;741;g31cb5f5e609_1_11"/>
          <p:cNvSpPr txBox="1"/>
          <p:nvPr/>
        </p:nvSpPr>
        <p:spPr>
          <a:xfrm>
            <a:off x="9077319" y="6097525"/>
            <a:ext cx="28287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L</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42" name="Google Shape;742;g31cb5f5e609_1_11"/>
          <p:cNvPicPr preferRelativeResize="0"/>
          <p:nvPr/>
        </p:nvPicPr>
        <p:blipFill rotWithShape="1">
          <a:blip r:embed="rId3">
            <a:alphaModFix/>
          </a:blip>
          <a:srcRect/>
          <a:stretch/>
        </p:blipFill>
        <p:spPr>
          <a:xfrm>
            <a:off x="129457" y="540222"/>
            <a:ext cx="2194494" cy="1092281"/>
          </a:xfrm>
          <a:prstGeom prst="rect">
            <a:avLst/>
          </a:prstGeom>
          <a:noFill/>
          <a:ln>
            <a:noFill/>
          </a:ln>
        </p:spPr>
      </p:pic>
      <p:sp>
        <p:nvSpPr>
          <p:cNvPr id="743" name="Google Shape;743;g31cb5f5e609_1_11"/>
          <p:cNvSpPr txBox="1"/>
          <p:nvPr/>
        </p:nvSpPr>
        <p:spPr>
          <a:xfrm>
            <a:off x="237250" y="5574050"/>
            <a:ext cx="20868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744" name="Google Shape;744;g31cb5f5e609_1_11"/>
          <p:cNvSpPr/>
          <p:nvPr/>
        </p:nvSpPr>
        <p:spPr>
          <a:xfrm>
            <a:off x="6744875" y="1212550"/>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Lights Out Non-Euclidean Game</a:t>
            </a:r>
            <a:endParaRPr>
              <a:solidFill>
                <a:schemeClr val="lt1"/>
              </a:solidFill>
              <a:latin typeface="Calibri"/>
              <a:ea typeface="Calibri"/>
              <a:cs typeface="Calibri"/>
              <a:sym typeface="Calibri"/>
            </a:endParaRPr>
          </a:p>
        </p:txBody>
      </p:sp>
      <p:grpSp>
        <p:nvGrpSpPr>
          <p:cNvPr id="745" name="Google Shape;745;g31cb5f5e609_1_11"/>
          <p:cNvGrpSpPr/>
          <p:nvPr/>
        </p:nvGrpSpPr>
        <p:grpSpPr>
          <a:xfrm>
            <a:off x="4390675" y="1898050"/>
            <a:ext cx="5856700" cy="1038113"/>
            <a:chOff x="4314475" y="1745650"/>
            <a:chExt cx="5856700" cy="1038113"/>
          </a:xfrm>
        </p:grpSpPr>
        <p:cxnSp>
          <p:nvCxnSpPr>
            <p:cNvPr id="746" name="Google Shape;746;g31cb5f5e609_1_11"/>
            <p:cNvCxnSpPr/>
            <p:nvPr/>
          </p:nvCxnSpPr>
          <p:spPr>
            <a:xfrm>
              <a:off x="7399775" y="1745650"/>
              <a:ext cx="0" cy="1518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g31cb5f5e609_1_11"/>
            <p:cNvCxnSpPr/>
            <p:nvPr/>
          </p:nvCxnSpPr>
          <p:spPr>
            <a:xfrm>
              <a:off x="5045575" y="1905300"/>
              <a:ext cx="4394400" cy="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g31cb5f5e609_1_11"/>
            <p:cNvCxnSpPr/>
            <p:nvPr/>
          </p:nvCxnSpPr>
          <p:spPr>
            <a:xfrm>
              <a:off x="9440075" y="1901038"/>
              <a:ext cx="0" cy="1785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g31cb5f5e609_1_11"/>
            <p:cNvCxnSpPr/>
            <p:nvPr/>
          </p:nvCxnSpPr>
          <p:spPr>
            <a:xfrm>
              <a:off x="5045575" y="1900063"/>
              <a:ext cx="0" cy="1785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g31cb5f5e609_1_11"/>
            <p:cNvCxnSpPr/>
            <p:nvPr/>
          </p:nvCxnSpPr>
          <p:spPr>
            <a:xfrm>
              <a:off x="5045575" y="2783763"/>
              <a:ext cx="0" cy="0"/>
            </a:xfrm>
            <a:prstGeom prst="straightConnector1">
              <a:avLst/>
            </a:prstGeom>
            <a:noFill/>
            <a:ln w="9525" cap="flat" cmpd="sng">
              <a:solidFill>
                <a:schemeClr val="dk2"/>
              </a:solidFill>
              <a:prstDash val="solid"/>
              <a:round/>
              <a:headEnd type="none" w="med" len="med"/>
              <a:tailEnd type="none" w="med" len="med"/>
            </a:ln>
          </p:spPr>
        </p:cxnSp>
        <p:sp>
          <p:nvSpPr>
            <p:cNvPr id="751" name="Google Shape;751;g31cb5f5e609_1_11"/>
            <p:cNvSpPr/>
            <p:nvPr/>
          </p:nvSpPr>
          <p:spPr>
            <a:xfrm>
              <a:off x="8708975" y="2078150"/>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Game Design Development</a:t>
              </a:r>
              <a:endParaRPr>
                <a:solidFill>
                  <a:schemeClr val="lt1"/>
                </a:solidFill>
                <a:latin typeface="Calibri"/>
                <a:ea typeface="Calibri"/>
                <a:cs typeface="Calibri"/>
                <a:sym typeface="Calibri"/>
              </a:endParaRPr>
            </a:p>
          </p:txBody>
        </p:sp>
        <p:sp>
          <p:nvSpPr>
            <p:cNvPr id="752" name="Google Shape;752;g31cb5f5e609_1_11"/>
            <p:cNvSpPr/>
            <p:nvPr/>
          </p:nvSpPr>
          <p:spPr>
            <a:xfrm>
              <a:off x="4314475" y="2098263"/>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Engine Development</a:t>
              </a:r>
              <a:endParaRPr>
                <a:solidFill>
                  <a:schemeClr val="lt1"/>
                </a:solidFill>
                <a:latin typeface="Calibri"/>
                <a:ea typeface="Calibri"/>
                <a:cs typeface="Calibri"/>
                <a:sym typeface="Calibri"/>
              </a:endParaRPr>
            </a:p>
          </p:txBody>
        </p:sp>
      </p:grpSp>
      <p:sp>
        <p:nvSpPr>
          <p:cNvPr id="753" name="Google Shape;753;g31cb5f5e609_1_11"/>
          <p:cNvSpPr/>
          <p:nvPr/>
        </p:nvSpPr>
        <p:spPr>
          <a:xfrm>
            <a:off x="6744875" y="1212550"/>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Lights Out Non-Euclidean Game</a:t>
            </a:r>
            <a:endParaRPr>
              <a:latin typeface="Calibri"/>
              <a:ea typeface="Calibri"/>
              <a:cs typeface="Calibri"/>
              <a:sym typeface="Calibri"/>
            </a:endParaRPr>
          </a:p>
        </p:txBody>
      </p:sp>
      <p:grpSp>
        <p:nvGrpSpPr>
          <p:cNvPr id="754" name="Google Shape;754;g31cb5f5e609_1_11"/>
          <p:cNvGrpSpPr/>
          <p:nvPr/>
        </p:nvGrpSpPr>
        <p:grpSpPr>
          <a:xfrm>
            <a:off x="4390675" y="1898050"/>
            <a:ext cx="5856700" cy="1038113"/>
            <a:chOff x="4170150" y="3533875"/>
            <a:chExt cx="5856700" cy="1038113"/>
          </a:xfrm>
        </p:grpSpPr>
        <p:sp>
          <p:nvSpPr>
            <p:cNvPr id="755" name="Google Shape;755;g31cb5f5e609_1_11"/>
            <p:cNvSpPr/>
            <p:nvPr/>
          </p:nvSpPr>
          <p:spPr>
            <a:xfrm>
              <a:off x="8564650" y="3866375"/>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Game Design Development</a:t>
              </a:r>
              <a:endParaRPr>
                <a:latin typeface="Calibri"/>
                <a:ea typeface="Calibri"/>
                <a:cs typeface="Calibri"/>
                <a:sym typeface="Calibri"/>
              </a:endParaRPr>
            </a:p>
          </p:txBody>
        </p:sp>
        <p:sp>
          <p:nvSpPr>
            <p:cNvPr id="756" name="Google Shape;756;g31cb5f5e609_1_11"/>
            <p:cNvSpPr/>
            <p:nvPr/>
          </p:nvSpPr>
          <p:spPr>
            <a:xfrm>
              <a:off x="4170150" y="388648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Engine Development</a:t>
              </a:r>
              <a:endParaRPr>
                <a:latin typeface="Calibri"/>
                <a:ea typeface="Calibri"/>
                <a:cs typeface="Calibri"/>
                <a:sym typeface="Calibri"/>
              </a:endParaRPr>
            </a:p>
          </p:txBody>
        </p:sp>
        <p:cxnSp>
          <p:nvCxnSpPr>
            <p:cNvPr id="757" name="Google Shape;757;g31cb5f5e609_1_11"/>
            <p:cNvCxnSpPr/>
            <p:nvPr/>
          </p:nvCxnSpPr>
          <p:spPr>
            <a:xfrm>
              <a:off x="7255450" y="3533875"/>
              <a:ext cx="0" cy="1518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g31cb5f5e609_1_11"/>
            <p:cNvCxnSpPr/>
            <p:nvPr/>
          </p:nvCxnSpPr>
          <p:spPr>
            <a:xfrm>
              <a:off x="4901250" y="3693525"/>
              <a:ext cx="4394400" cy="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g31cb5f5e609_1_11"/>
            <p:cNvCxnSpPr/>
            <p:nvPr/>
          </p:nvCxnSpPr>
          <p:spPr>
            <a:xfrm>
              <a:off x="9295750" y="3689263"/>
              <a:ext cx="0" cy="1785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g31cb5f5e609_1_11"/>
            <p:cNvCxnSpPr>
              <a:endCxn id="756" idx="0"/>
            </p:cNvCxnSpPr>
            <p:nvPr/>
          </p:nvCxnSpPr>
          <p:spPr>
            <a:xfrm>
              <a:off x="4901250" y="3688188"/>
              <a:ext cx="0" cy="198300"/>
            </a:xfrm>
            <a:prstGeom prst="straightConnector1">
              <a:avLst/>
            </a:prstGeom>
            <a:noFill/>
            <a:ln w="9525" cap="flat" cmpd="sng">
              <a:solidFill>
                <a:schemeClr val="dk2"/>
              </a:solidFill>
              <a:prstDash val="solid"/>
              <a:round/>
              <a:headEnd type="none" w="med" len="med"/>
              <a:tailEnd type="none" w="med" len="med"/>
            </a:ln>
          </p:spPr>
        </p:cxnSp>
      </p:grpSp>
      <p:grpSp>
        <p:nvGrpSpPr>
          <p:cNvPr id="761" name="Google Shape;761;g31cb5f5e609_1_11"/>
          <p:cNvGrpSpPr/>
          <p:nvPr/>
        </p:nvGrpSpPr>
        <p:grpSpPr>
          <a:xfrm>
            <a:off x="2757725" y="2936162"/>
            <a:ext cx="4850125" cy="2651042"/>
            <a:chOff x="2681525" y="2783763"/>
            <a:chExt cx="4850125" cy="2651042"/>
          </a:xfrm>
        </p:grpSpPr>
        <p:sp>
          <p:nvSpPr>
            <p:cNvPr id="762" name="Google Shape;762;g31cb5f5e609_1_11"/>
            <p:cNvSpPr/>
            <p:nvPr/>
          </p:nvSpPr>
          <p:spPr>
            <a:xfrm>
              <a:off x="2681525" y="3157338"/>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Abstractions</a:t>
              </a:r>
              <a:endParaRPr>
                <a:solidFill>
                  <a:schemeClr val="lt1"/>
                </a:solidFill>
                <a:latin typeface="Calibri"/>
                <a:ea typeface="Calibri"/>
                <a:cs typeface="Calibri"/>
                <a:sym typeface="Calibri"/>
              </a:endParaRPr>
            </a:p>
          </p:txBody>
        </p:sp>
        <p:sp>
          <p:nvSpPr>
            <p:cNvPr id="763" name="Google Shape;763;g31cb5f5e609_1_11"/>
            <p:cNvSpPr/>
            <p:nvPr/>
          </p:nvSpPr>
          <p:spPr>
            <a:xfrm>
              <a:off x="4252800" y="3157338"/>
              <a:ext cx="14622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Hyperbolic Shaders</a:t>
              </a:r>
              <a:endParaRPr>
                <a:solidFill>
                  <a:schemeClr val="lt1"/>
                </a:solidFill>
                <a:latin typeface="Calibri"/>
                <a:ea typeface="Calibri"/>
                <a:cs typeface="Calibri"/>
                <a:sym typeface="Calibri"/>
              </a:endParaRPr>
            </a:p>
          </p:txBody>
        </p:sp>
        <p:sp>
          <p:nvSpPr>
            <p:cNvPr id="764" name="Google Shape;764;g31cb5f5e609_1_11"/>
            <p:cNvSpPr/>
            <p:nvPr/>
          </p:nvSpPr>
          <p:spPr>
            <a:xfrm>
              <a:off x="5842950" y="3157338"/>
              <a:ext cx="1688700" cy="6855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Entity-Component System</a:t>
              </a:r>
              <a:endParaRPr>
                <a:solidFill>
                  <a:schemeClr val="lt1"/>
                </a:solidFill>
                <a:latin typeface="Calibri"/>
                <a:ea typeface="Calibri"/>
                <a:cs typeface="Calibri"/>
                <a:sym typeface="Calibri"/>
              </a:endParaRPr>
            </a:p>
          </p:txBody>
        </p:sp>
        <p:sp>
          <p:nvSpPr>
            <p:cNvPr id="765" name="Google Shape;765;g31cb5f5e609_1_11"/>
            <p:cNvSpPr/>
            <p:nvPr/>
          </p:nvSpPr>
          <p:spPr>
            <a:xfrm>
              <a:off x="3124050" y="4161588"/>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Input Management</a:t>
              </a:r>
              <a:endParaRPr>
                <a:solidFill>
                  <a:schemeClr val="lt1"/>
                </a:solidFill>
                <a:latin typeface="Calibri"/>
                <a:ea typeface="Calibri"/>
                <a:cs typeface="Calibri"/>
                <a:sym typeface="Calibri"/>
              </a:endParaRPr>
            </a:p>
          </p:txBody>
        </p:sp>
        <p:sp>
          <p:nvSpPr>
            <p:cNvPr id="766" name="Google Shape;766;g31cb5f5e609_1_11"/>
            <p:cNvSpPr/>
            <p:nvPr/>
          </p:nvSpPr>
          <p:spPr>
            <a:xfrm>
              <a:off x="3124050" y="4869905"/>
              <a:ext cx="1310100" cy="564900"/>
            </a:xfrm>
            <a:prstGeom prst="roundRect">
              <a:avLst>
                <a:gd name="adj" fmla="val 16667"/>
              </a:avLst>
            </a:prstGeom>
            <a:solidFill>
              <a:srgbClr val="C90F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Camera Controls</a:t>
              </a:r>
              <a:endParaRPr>
                <a:solidFill>
                  <a:schemeClr val="lt1"/>
                </a:solidFill>
                <a:latin typeface="Calibri"/>
                <a:ea typeface="Calibri"/>
                <a:cs typeface="Calibri"/>
                <a:sym typeface="Calibri"/>
              </a:endParaRPr>
            </a:p>
          </p:txBody>
        </p:sp>
        <p:cxnSp>
          <p:nvCxnSpPr>
            <p:cNvPr id="767" name="Google Shape;767;g31cb5f5e609_1_11"/>
            <p:cNvCxnSpPr/>
            <p:nvPr/>
          </p:nvCxnSpPr>
          <p:spPr>
            <a:xfrm>
              <a:off x="5045575" y="2783763"/>
              <a:ext cx="0" cy="1956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g31cb5f5e609_1_11"/>
            <p:cNvCxnSpPr/>
            <p:nvPr/>
          </p:nvCxnSpPr>
          <p:spPr>
            <a:xfrm>
              <a:off x="341262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g31cb5f5e609_1_11"/>
            <p:cNvCxnSpPr/>
            <p:nvPr/>
          </p:nvCxnSpPr>
          <p:spPr>
            <a:xfrm>
              <a:off x="504557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g31cb5f5e609_1_11"/>
            <p:cNvCxnSpPr/>
            <p:nvPr/>
          </p:nvCxnSpPr>
          <p:spPr>
            <a:xfrm>
              <a:off x="6687300"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g31cb5f5e609_1_11"/>
            <p:cNvCxnSpPr/>
            <p:nvPr/>
          </p:nvCxnSpPr>
          <p:spPr>
            <a:xfrm>
              <a:off x="3412625" y="2979225"/>
              <a:ext cx="3279000" cy="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g31cb5f5e609_1_11"/>
            <p:cNvCxnSpPr>
              <a:stCxn id="765" idx="1"/>
            </p:cNvCxnSpPr>
            <p:nvPr/>
          </p:nvCxnSpPr>
          <p:spPr>
            <a:xfrm rot="10800000">
              <a:off x="2924250" y="44440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g31cb5f5e609_1_11"/>
            <p:cNvCxnSpPr/>
            <p:nvPr/>
          </p:nvCxnSpPr>
          <p:spPr>
            <a:xfrm rot="10800000">
              <a:off x="2924250" y="51523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g31cb5f5e609_1_11"/>
            <p:cNvCxnSpPr/>
            <p:nvPr/>
          </p:nvCxnSpPr>
          <p:spPr>
            <a:xfrm rot="10800000">
              <a:off x="2921975" y="3842850"/>
              <a:ext cx="0" cy="1309500"/>
            </a:xfrm>
            <a:prstGeom prst="straightConnector1">
              <a:avLst/>
            </a:prstGeom>
            <a:noFill/>
            <a:ln w="9525" cap="flat" cmpd="sng">
              <a:solidFill>
                <a:schemeClr val="dk2"/>
              </a:solidFill>
              <a:prstDash val="solid"/>
              <a:round/>
              <a:headEnd type="none" w="med" len="med"/>
              <a:tailEnd type="none" w="med" len="med"/>
            </a:ln>
          </p:spPr>
        </p:cxnSp>
      </p:grpSp>
      <p:grpSp>
        <p:nvGrpSpPr>
          <p:cNvPr id="775" name="Google Shape;775;g31cb5f5e609_1_11"/>
          <p:cNvGrpSpPr/>
          <p:nvPr/>
        </p:nvGrpSpPr>
        <p:grpSpPr>
          <a:xfrm>
            <a:off x="2757725" y="2936162"/>
            <a:ext cx="4850125" cy="2651042"/>
            <a:chOff x="2681525" y="2783763"/>
            <a:chExt cx="4850125" cy="2651042"/>
          </a:xfrm>
        </p:grpSpPr>
        <p:sp>
          <p:nvSpPr>
            <p:cNvPr id="776" name="Google Shape;776;g31cb5f5e609_1_11"/>
            <p:cNvSpPr/>
            <p:nvPr/>
          </p:nvSpPr>
          <p:spPr>
            <a:xfrm>
              <a:off x="2681525" y="315733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Abstractions</a:t>
              </a:r>
              <a:endParaRPr>
                <a:latin typeface="Calibri"/>
                <a:ea typeface="Calibri"/>
                <a:cs typeface="Calibri"/>
                <a:sym typeface="Calibri"/>
              </a:endParaRPr>
            </a:p>
          </p:txBody>
        </p:sp>
        <p:sp>
          <p:nvSpPr>
            <p:cNvPr id="777" name="Google Shape;777;g31cb5f5e609_1_11"/>
            <p:cNvSpPr/>
            <p:nvPr/>
          </p:nvSpPr>
          <p:spPr>
            <a:xfrm>
              <a:off x="4252800" y="3157338"/>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Hyperbolic Shaders</a:t>
              </a:r>
              <a:endParaRPr>
                <a:latin typeface="Calibri"/>
                <a:ea typeface="Calibri"/>
                <a:cs typeface="Calibri"/>
                <a:sym typeface="Calibri"/>
              </a:endParaRPr>
            </a:p>
          </p:txBody>
        </p:sp>
        <p:sp>
          <p:nvSpPr>
            <p:cNvPr id="778" name="Google Shape;778;g31cb5f5e609_1_11"/>
            <p:cNvSpPr/>
            <p:nvPr/>
          </p:nvSpPr>
          <p:spPr>
            <a:xfrm>
              <a:off x="5842950" y="3157338"/>
              <a:ext cx="16887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Entity-Component System</a:t>
              </a:r>
              <a:endParaRPr>
                <a:latin typeface="Calibri"/>
                <a:ea typeface="Calibri"/>
                <a:cs typeface="Calibri"/>
                <a:sym typeface="Calibri"/>
              </a:endParaRPr>
            </a:p>
          </p:txBody>
        </p:sp>
        <p:sp>
          <p:nvSpPr>
            <p:cNvPr id="779" name="Google Shape;779;g31cb5f5e609_1_11"/>
            <p:cNvSpPr/>
            <p:nvPr/>
          </p:nvSpPr>
          <p:spPr>
            <a:xfrm>
              <a:off x="3124050" y="4161588"/>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Input Management</a:t>
              </a:r>
              <a:endParaRPr>
                <a:latin typeface="Calibri"/>
                <a:ea typeface="Calibri"/>
                <a:cs typeface="Calibri"/>
                <a:sym typeface="Calibri"/>
              </a:endParaRPr>
            </a:p>
          </p:txBody>
        </p:sp>
        <p:sp>
          <p:nvSpPr>
            <p:cNvPr id="780" name="Google Shape;780;g31cb5f5e609_1_11"/>
            <p:cNvSpPr/>
            <p:nvPr/>
          </p:nvSpPr>
          <p:spPr>
            <a:xfrm>
              <a:off x="3124050" y="4869905"/>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Camera Controls</a:t>
              </a:r>
              <a:endParaRPr>
                <a:latin typeface="Calibri"/>
                <a:ea typeface="Calibri"/>
                <a:cs typeface="Calibri"/>
                <a:sym typeface="Calibri"/>
              </a:endParaRPr>
            </a:p>
          </p:txBody>
        </p:sp>
        <p:cxnSp>
          <p:nvCxnSpPr>
            <p:cNvPr id="781" name="Google Shape;781;g31cb5f5e609_1_11"/>
            <p:cNvCxnSpPr/>
            <p:nvPr/>
          </p:nvCxnSpPr>
          <p:spPr>
            <a:xfrm>
              <a:off x="5045575" y="2783763"/>
              <a:ext cx="0" cy="1956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g31cb5f5e609_1_11"/>
            <p:cNvCxnSpPr/>
            <p:nvPr/>
          </p:nvCxnSpPr>
          <p:spPr>
            <a:xfrm>
              <a:off x="341262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g31cb5f5e609_1_11"/>
            <p:cNvCxnSpPr/>
            <p:nvPr/>
          </p:nvCxnSpPr>
          <p:spPr>
            <a:xfrm>
              <a:off x="5045575"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g31cb5f5e609_1_11"/>
            <p:cNvCxnSpPr/>
            <p:nvPr/>
          </p:nvCxnSpPr>
          <p:spPr>
            <a:xfrm>
              <a:off x="6687300" y="2976738"/>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g31cb5f5e609_1_11"/>
            <p:cNvCxnSpPr/>
            <p:nvPr/>
          </p:nvCxnSpPr>
          <p:spPr>
            <a:xfrm>
              <a:off x="3412625" y="2979225"/>
              <a:ext cx="3279000" cy="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g31cb5f5e609_1_11"/>
            <p:cNvCxnSpPr>
              <a:stCxn id="779" idx="1"/>
            </p:cNvCxnSpPr>
            <p:nvPr/>
          </p:nvCxnSpPr>
          <p:spPr>
            <a:xfrm rot="10800000">
              <a:off x="2924250" y="44440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87" name="Google Shape;787;g31cb5f5e609_1_11"/>
            <p:cNvCxnSpPr/>
            <p:nvPr/>
          </p:nvCxnSpPr>
          <p:spPr>
            <a:xfrm rot="10800000">
              <a:off x="2924250" y="5152338"/>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88" name="Google Shape;788;g31cb5f5e609_1_11"/>
            <p:cNvCxnSpPr/>
            <p:nvPr/>
          </p:nvCxnSpPr>
          <p:spPr>
            <a:xfrm rot="10800000">
              <a:off x="2921975" y="3842850"/>
              <a:ext cx="0" cy="1309500"/>
            </a:xfrm>
            <a:prstGeom prst="straightConnector1">
              <a:avLst/>
            </a:prstGeom>
            <a:noFill/>
            <a:ln w="9525" cap="flat" cmpd="sng">
              <a:solidFill>
                <a:schemeClr val="dk2"/>
              </a:solidFill>
              <a:prstDash val="solid"/>
              <a:round/>
              <a:headEnd type="none" w="med" len="med"/>
              <a:tailEnd type="none" w="med" len="med"/>
            </a:ln>
          </p:spPr>
        </p:cxnSp>
      </p:grpSp>
      <p:grpSp>
        <p:nvGrpSpPr>
          <p:cNvPr id="789" name="Google Shape;789;g31cb5f5e609_1_11"/>
          <p:cNvGrpSpPr/>
          <p:nvPr/>
        </p:nvGrpSpPr>
        <p:grpSpPr>
          <a:xfrm>
            <a:off x="7912225" y="2916050"/>
            <a:ext cx="3553988" cy="2666930"/>
            <a:chOff x="7836025" y="2763650"/>
            <a:chExt cx="3553988" cy="2666930"/>
          </a:xfrm>
        </p:grpSpPr>
        <p:sp>
          <p:nvSpPr>
            <p:cNvPr id="790" name="Google Shape;790;g31cb5f5e609_1_11"/>
            <p:cNvSpPr/>
            <p:nvPr/>
          </p:nvSpPr>
          <p:spPr>
            <a:xfrm>
              <a:off x="7836025" y="31716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Prototyping</a:t>
              </a:r>
              <a:endParaRPr>
                <a:solidFill>
                  <a:schemeClr val="dk1"/>
                </a:solidFill>
                <a:latin typeface="Calibri"/>
                <a:ea typeface="Calibri"/>
                <a:cs typeface="Calibri"/>
                <a:sym typeface="Calibri"/>
              </a:endParaRPr>
            </a:p>
          </p:txBody>
        </p:sp>
        <p:sp>
          <p:nvSpPr>
            <p:cNvPr id="791" name="Google Shape;791;g31cb5f5e609_1_11"/>
            <p:cNvSpPr/>
            <p:nvPr/>
          </p:nvSpPr>
          <p:spPr>
            <a:xfrm>
              <a:off x="9581900" y="3171663"/>
              <a:ext cx="1462200" cy="685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Specify Requirements</a:t>
              </a:r>
              <a:endParaRPr>
                <a:solidFill>
                  <a:schemeClr val="dk1"/>
                </a:solidFill>
                <a:latin typeface="Calibri"/>
                <a:ea typeface="Calibri"/>
                <a:cs typeface="Calibri"/>
                <a:sym typeface="Calibri"/>
              </a:endParaRPr>
            </a:p>
          </p:txBody>
        </p:sp>
        <p:cxnSp>
          <p:nvCxnSpPr>
            <p:cNvPr id="792" name="Google Shape;792;g31cb5f5e609_1_11"/>
            <p:cNvCxnSpPr/>
            <p:nvPr/>
          </p:nvCxnSpPr>
          <p:spPr>
            <a:xfrm>
              <a:off x="9440075" y="2763650"/>
              <a:ext cx="0" cy="22350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g31cb5f5e609_1_11"/>
            <p:cNvCxnSpPr/>
            <p:nvPr/>
          </p:nvCxnSpPr>
          <p:spPr>
            <a:xfrm>
              <a:off x="8567125" y="2991063"/>
              <a:ext cx="0" cy="18060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g31cb5f5e609_1_11"/>
            <p:cNvCxnSpPr/>
            <p:nvPr/>
          </p:nvCxnSpPr>
          <p:spPr>
            <a:xfrm>
              <a:off x="10313000" y="2985575"/>
              <a:ext cx="0" cy="18600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g31cb5f5e609_1_11"/>
            <p:cNvCxnSpPr/>
            <p:nvPr/>
          </p:nvCxnSpPr>
          <p:spPr>
            <a:xfrm>
              <a:off x="8562413" y="2985575"/>
              <a:ext cx="1755300" cy="0"/>
            </a:xfrm>
            <a:prstGeom prst="straightConnector1">
              <a:avLst/>
            </a:prstGeom>
            <a:noFill/>
            <a:ln w="9525" cap="flat" cmpd="sng">
              <a:solidFill>
                <a:schemeClr val="dk2"/>
              </a:solidFill>
              <a:prstDash val="solid"/>
              <a:round/>
              <a:headEnd type="none" w="med" len="med"/>
              <a:tailEnd type="none" w="med" len="med"/>
            </a:ln>
          </p:spPr>
        </p:cxnSp>
        <p:sp>
          <p:nvSpPr>
            <p:cNvPr id="796" name="Google Shape;796;g31cb5f5e609_1_11"/>
            <p:cNvSpPr/>
            <p:nvPr/>
          </p:nvSpPr>
          <p:spPr>
            <a:xfrm>
              <a:off x="8332938" y="4157363"/>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Player Interaction</a:t>
              </a:r>
              <a:endParaRPr>
                <a:solidFill>
                  <a:schemeClr val="dk1"/>
                </a:solidFill>
                <a:latin typeface="Calibri"/>
                <a:ea typeface="Calibri"/>
                <a:cs typeface="Calibri"/>
                <a:sym typeface="Calibri"/>
              </a:endParaRPr>
            </a:p>
          </p:txBody>
        </p:sp>
        <p:sp>
          <p:nvSpPr>
            <p:cNvPr id="797" name="Google Shape;797;g31cb5f5e609_1_11"/>
            <p:cNvSpPr/>
            <p:nvPr/>
          </p:nvSpPr>
          <p:spPr>
            <a:xfrm>
              <a:off x="8332938" y="4865680"/>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Testing</a:t>
              </a:r>
              <a:endParaRPr>
                <a:solidFill>
                  <a:schemeClr val="dk1"/>
                </a:solidFill>
                <a:latin typeface="Calibri"/>
                <a:ea typeface="Calibri"/>
                <a:cs typeface="Calibri"/>
                <a:sym typeface="Calibri"/>
              </a:endParaRPr>
            </a:p>
          </p:txBody>
        </p:sp>
        <p:cxnSp>
          <p:nvCxnSpPr>
            <p:cNvPr id="798" name="Google Shape;798;g31cb5f5e609_1_11"/>
            <p:cNvCxnSpPr>
              <a:stCxn id="796" idx="1"/>
            </p:cNvCxnSpPr>
            <p:nvPr/>
          </p:nvCxnSpPr>
          <p:spPr>
            <a:xfrm rot="10800000">
              <a:off x="8133138" y="44398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g31cb5f5e609_1_11"/>
            <p:cNvCxnSpPr/>
            <p:nvPr/>
          </p:nvCxnSpPr>
          <p:spPr>
            <a:xfrm rot="10800000">
              <a:off x="8133138" y="514811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g31cb5f5e609_1_11"/>
            <p:cNvCxnSpPr/>
            <p:nvPr/>
          </p:nvCxnSpPr>
          <p:spPr>
            <a:xfrm rot="10800000">
              <a:off x="8130863" y="3859325"/>
              <a:ext cx="0" cy="1288800"/>
            </a:xfrm>
            <a:prstGeom prst="straightConnector1">
              <a:avLst/>
            </a:prstGeom>
            <a:noFill/>
            <a:ln w="9525" cap="flat" cmpd="sng">
              <a:solidFill>
                <a:schemeClr val="dk2"/>
              </a:solidFill>
              <a:prstDash val="solid"/>
              <a:round/>
              <a:headEnd type="none" w="med" len="med"/>
              <a:tailEnd type="none" w="med" len="med"/>
            </a:ln>
          </p:spPr>
        </p:cxnSp>
        <p:sp>
          <p:nvSpPr>
            <p:cNvPr id="801" name="Google Shape;801;g31cb5f5e609_1_11"/>
            <p:cNvSpPr/>
            <p:nvPr/>
          </p:nvSpPr>
          <p:spPr>
            <a:xfrm>
              <a:off x="10079913" y="4155313"/>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Game Mechanics</a:t>
              </a:r>
              <a:endParaRPr>
                <a:solidFill>
                  <a:schemeClr val="dk1"/>
                </a:solidFill>
                <a:latin typeface="Calibri"/>
                <a:ea typeface="Calibri"/>
                <a:cs typeface="Calibri"/>
                <a:sym typeface="Calibri"/>
              </a:endParaRPr>
            </a:p>
          </p:txBody>
        </p:sp>
        <p:sp>
          <p:nvSpPr>
            <p:cNvPr id="802" name="Google Shape;802;g31cb5f5e609_1_11"/>
            <p:cNvSpPr/>
            <p:nvPr/>
          </p:nvSpPr>
          <p:spPr>
            <a:xfrm>
              <a:off x="10079913" y="4863630"/>
              <a:ext cx="1310100" cy="564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High-Level Story</a:t>
              </a:r>
              <a:endParaRPr>
                <a:solidFill>
                  <a:schemeClr val="dk1"/>
                </a:solidFill>
                <a:latin typeface="Calibri"/>
                <a:ea typeface="Calibri"/>
                <a:cs typeface="Calibri"/>
                <a:sym typeface="Calibri"/>
              </a:endParaRPr>
            </a:p>
          </p:txBody>
        </p:sp>
        <p:cxnSp>
          <p:nvCxnSpPr>
            <p:cNvPr id="803" name="Google Shape;803;g31cb5f5e609_1_11"/>
            <p:cNvCxnSpPr>
              <a:stCxn id="801" idx="1"/>
            </p:cNvCxnSpPr>
            <p:nvPr/>
          </p:nvCxnSpPr>
          <p:spPr>
            <a:xfrm rot="10800000">
              <a:off x="9880113" y="44377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804" name="Google Shape;804;g31cb5f5e609_1_11"/>
            <p:cNvCxnSpPr/>
            <p:nvPr/>
          </p:nvCxnSpPr>
          <p:spPr>
            <a:xfrm rot="10800000">
              <a:off x="9880113" y="5146063"/>
              <a:ext cx="199800" cy="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g31cb5f5e609_1_11"/>
            <p:cNvCxnSpPr/>
            <p:nvPr/>
          </p:nvCxnSpPr>
          <p:spPr>
            <a:xfrm rot="10800000">
              <a:off x="9877838" y="3857275"/>
              <a:ext cx="0" cy="1288800"/>
            </a:xfrm>
            <a:prstGeom prst="straightConnector1">
              <a:avLst/>
            </a:prstGeom>
            <a:noFill/>
            <a:ln w="9525" cap="flat" cmpd="sng">
              <a:solidFill>
                <a:schemeClr val="dk2"/>
              </a:solidFill>
              <a:prstDash val="solid"/>
              <a:round/>
              <a:headEnd type="none" w="med" len="med"/>
              <a:tailEnd type="none" w="med" len="med"/>
            </a:ln>
          </p:spPr>
        </p:cxnSp>
      </p:grpSp>
      <p:sp>
        <p:nvSpPr>
          <p:cNvPr id="806" name="Google Shape;806;g31cb5f5e609_1_11"/>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400"/>
              <a:buFont typeface="Arial"/>
              <a:buNone/>
            </a:pPr>
            <a:r>
              <a:rPr lang="en-US" sz="2400" b="1">
                <a:solidFill>
                  <a:srgbClr val="C90F2D"/>
                </a:solidFill>
              </a:rPr>
              <a:t>Task Decomposition</a:t>
            </a:r>
            <a:endParaRPr sz="2400" b="1">
              <a:solidFill>
                <a:srgbClr val="C90F2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4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4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6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g31f0388deaf_2_6" title="New Task Decomp.jpg"/>
          <p:cNvPicPr preferRelativeResize="0"/>
          <p:nvPr/>
        </p:nvPicPr>
        <p:blipFill>
          <a:blip r:embed="rId3">
            <a:alphaModFix/>
          </a:blip>
          <a:stretch>
            <a:fillRect/>
          </a:stretch>
        </p:blipFill>
        <p:spPr>
          <a:xfrm>
            <a:off x="5932225" y="1632500"/>
            <a:ext cx="6167401" cy="4075225"/>
          </a:xfrm>
          <a:prstGeom prst="rect">
            <a:avLst/>
          </a:prstGeom>
          <a:noFill/>
          <a:ln>
            <a:noFill/>
          </a:ln>
        </p:spPr>
      </p:pic>
      <p:sp>
        <p:nvSpPr>
          <p:cNvPr id="812" name="Google Shape;812;g31f0388deaf_2_6"/>
          <p:cNvSpPr/>
          <p:nvPr/>
        </p:nvSpPr>
        <p:spPr>
          <a:xfrm>
            <a:off x="0" y="0"/>
            <a:ext cx="24534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g31f0388deaf_2_6"/>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M</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14" name="Google Shape;814;g31f0388deaf_2_6"/>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Task Decomposition</a:t>
            </a:r>
            <a:endParaRPr sz="1400" b="0" i="0" u="none" strike="noStrike" cap="none">
              <a:solidFill>
                <a:srgbClr val="000000"/>
              </a:solidFill>
              <a:latin typeface="Arial"/>
              <a:ea typeface="Arial"/>
              <a:cs typeface="Arial"/>
              <a:sym typeface="Arial"/>
            </a:endParaRPr>
          </a:p>
        </p:txBody>
      </p:sp>
      <p:sp>
        <p:nvSpPr>
          <p:cNvPr id="815" name="Google Shape;815;g31f0388deaf_2_6"/>
          <p:cNvSpPr txBox="1"/>
          <p:nvPr/>
        </p:nvSpPr>
        <p:spPr>
          <a:xfrm>
            <a:off x="2614200" y="1292000"/>
            <a:ext cx="35691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chemeClr val="dk1"/>
                </a:solidFill>
              </a:rPr>
              <a:t>Game Design</a:t>
            </a:r>
            <a:endParaRPr sz="1800" b="1">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Specify Requirements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Create Prototypes</a:t>
            </a:r>
            <a:endParaRPr sz="1800">
              <a:solidFill>
                <a:schemeClr val="dk1"/>
              </a:solidFill>
            </a:endParaRPr>
          </a:p>
          <a:p>
            <a:pPr marL="0" marR="0" lvl="0" indent="0" algn="l" rtl="0">
              <a:lnSpc>
                <a:spcPct val="150000"/>
              </a:lnSpc>
              <a:spcBef>
                <a:spcPts val="0"/>
              </a:spcBef>
              <a:spcAft>
                <a:spcPts val="0"/>
              </a:spcAft>
              <a:buNone/>
            </a:pPr>
            <a:r>
              <a:rPr lang="en-US" sz="1800" b="1">
                <a:solidFill>
                  <a:schemeClr val="dk1"/>
                </a:solidFill>
              </a:rPr>
              <a:t>Rendering Engine</a:t>
            </a:r>
            <a:endParaRPr sz="1800" b="1">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Support Game Design Requirements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Host Projection Calculations (Hyperbolic Shaders)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Create Memory and Entity Management Systems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Abstract Rendering loop</a:t>
            </a:r>
            <a:endParaRPr sz="1800">
              <a:solidFill>
                <a:schemeClr val="dk1"/>
              </a:solidFill>
            </a:endParaRPr>
          </a:p>
          <a:p>
            <a:pPr marL="914400" marR="0" lvl="0" indent="0" algn="l" rtl="0">
              <a:lnSpc>
                <a:spcPct val="150000"/>
              </a:lnSpc>
              <a:spcBef>
                <a:spcPts val="0"/>
              </a:spcBef>
              <a:spcAft>
                <a:spcPts val="0"/>
              </a:spcAft>
              <a:buNone/>
            </a:pPr>
            <a:endParaRPr sz="1800" b="1">
              <a:solidFill>
                <a:schemeClr val="dk1"/>
              </a:solidFill>
            </a:endParaRPr>
          </a:p>
        </p:txBody>
      </p:sp>
      <p:pic>
        <p:nvPicPr>
          <p:cNvPr id="816" name="Google Shape;816;g31f0388deaf_2_6"/>
          <p:cNvPicPr preferRelativeResize="0"/>
          <p:nvPr/>
        </p:nvPicPr>
        <p:blipFill rotWithShape="1">
          <a:blip r:embed="rId4">
            <a:alphaModFix/>
          </a:blip>
          <a:srcRect/>
          <a:stretch/>
        </p:blipFill>
        <p:spPr>
          <a:xfrm>
            <a:off x="129457" y="540222"/>
            <a:ext cx="2194494" cy="1092281"/>
          </a:xfrm>
          <a:prstGeom prst="rect">
            <a:avLst/>
          </a:prstGeom>
          <a:noFill/>
          <a:ln>
            <a:noFill/>
          </a:ln>
        </p:spPr>
      </p:pic>
      <p:sp>
        <p:nvSpPr>
          <p:cNvPr id="817" name="Google Shape;817;g31f0388deaf_2_6"/>
          <p:cNvSpPr txBox="1"/>
          <p:nvPr/>
        </p:nvSpPr>
        <p:spPr>
          <a:xfrm>
            <a:off x="237250" y="5574050"/>
            <a:ext cx="20868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31cae0cfa89_2_2"/>
          <p:cNvSpPr/>
          <p:nvPr/>
        </p:nvSpPr>
        <p:spPr>
          <a:xfrm>
            <a:off x="-285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3" name="Google Shape;823;g31cae0cfa89_2_2"/>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Future Plans</a:t>
            </a:r>
            <a:endParaRPr sz="1400" b="0" i="0" u="none" strike="noStrike" cap="none">
              <a:solidFill>
                <a:srgbClr val="000000"/>
              </a:solidFill>
              <a:latin typeface="Arial"/>
              <a:ea typeface="Arial"/>
              <a:cs typeface="Arial"/>
              <a:sym typeface="Arial"/>
            </a:endParaRPr>
          </a:p>
        </p:txBody>
      </p:sp>
      <p:sp>
        <p:nvSpPr>
          <p:cNvPr id="824" name="Google Shape;824;g31cae0cfa89_2_2"/>
          <p:cNvSpPr txBox="1"/>
          <p:nvPr/>
        </p:nvSpPr>
        <p:spPr>
          <a:xfrm>
            <a:off x="3349772" y="1412352"/>
            <a:ext cx="7945200" cy="8265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65000"/>
              </a:lnSpc>
              <a:spcBef>
                <a:spcPts val="0"/>
              </a:spcBef>
              <a:spcAft>
                <a:spcPts val="0"/>
              </a:spcAft>
              <a:buClr>
                <a:schemeClr val="dk1"/>
              </a:buClr>
              <a:buSzPts val="1800"/>
              <a:buChar char="●"/>
            </a:pPr>
            <a:r>
              <a:rPr lang="en-US" sz="1800" b="1">
                <a:solidFill>
                  <a:schemeClr val="dk1"/>
                </a:solidFill>
              </a:rPr>
              <a:t>Render Non-Euclidean math</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Finish prototyping game mechanics</a:t>
            </a:r>
            <a:endParaRPr sz="1800" b="1">
              <a:solidFill>
                <a:schemeClr val="dk1"/>
              </a:solidFill>
            </a:endParaRPr>
          </a:p>
        </p:txBody>
      </p:sp>
      <p:pic>
        <p:nvPicPr>
          <p:cNvPr id="825" name="Google Shape;825;g31cae0cfa89_2_2"/>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826" name="Google Shape;826;g31cae0cfa89_2_2"/>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N</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27" name="Google Shape;827;g31cae0cfa89_2_2"/>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Conclusion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828" name="Google Shape;828;g31cae0cfa89_2_2"/>
          <p:cNvSpPr txBox="1"/>
          <p:nvPr/>
        </p:nvSpPr>
        <p:spPr>
          <a:xfrm>
            <a:off x="3349772" y="2238852"/>
            <a:ext cx="7945200" cy="1283700"/>
          </a:xfrm>
          <a:prstGeom prst="rect">
            <a:avLst/>
          </a:prstGeom>
          <a:noFill/>
          <a:ln>
            <a:noFill/>
          </a:ln>
        </p:spPr>
        <p:txBody>
          <a:bodyPr spcFirstLastPara="1" wrap="square" lIns="91425" tIns="45700" rIns="91425" bIns="45700" anchor="t" anchorCtr="0">
            <a:spAutoFit/>
          </a:bodyPr>
          <a:lstStyle/>
          <a:p>
            <a:pPr marL="457200" lvl="0" indent="0" algn="l" rtl="0">
              <a:lnSpc>
                <a:spcPct val="165000"/>
              </a:lnSpc>
              <a:spcBef>
                <a:spcPts val="0"/>
              </a:spcBef>
              <a:spcAft>
                <a:spcPts val="0"/>
              </a:spcAft>
              <a:buNone/>
            </a:pP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Integrate base game in render engine</a:t>
            </a:r>
            <a:endParaRPr sz="1800" b="1">
              <a:solidFill>
                <a:schemeClr val="dk1"/>
              </a:solidFill>
            </a:endParaRPr>
          </a:p>
          <a:p>
            <a:pPr marL="457200" lvl="0" indent="0" algn="l" rtl="0">
              <a:lnSpc>
                <a:spcPct val="165000"/>
              </a:lnSpc>
              <a:spcBef>
                <a:spcPts val="0"/>
              </a:spcBef>
              <a:spcAft>
                <a:spcPts val="0"/>
              </a:spcAft>
              <a:buNone/>
            </a:pPr>
            <a:endParaRPr sz="1800" b="1">
              <a:solidFill>
                <a:schemeClr val="dk1"/>
              </a:solidFill>
            </a:endParaRPr>
          </a:p>
        </p:txBody>
      </p:sp>
      <p:sp>
        <p:nvSpPr>
          <p:cNvPr id="829" name="Google Shape;829;g31cae0cfa89_2_2"/>
          <p:cNvSpPr txBox="1"/>
          <p:nvPr/>
        </p:nvSpPr>
        <p:spPr>
          <a:xfrm>
            <a:off x="3349775" y="3522550"/>
            <a:ext cx="8012400" cy="826500"/>
          </a:xfrm>
          <a:prstGeom prst="rect">
            <a:avLst/>
          </a:prstGeom>
          <a:noFill/>
          <a:ln>
            <a:noFill/>
          </a:ln>
        </p:spPr>
        <p:txBody>
          <a:bodyPr spcFirstLastPara="1" wrap="square" lIns="91425" tIns="45700" rIns="91425" bIns="45700" anchor="t" anchorCtr="0">
            <a:spAutoFit/>
          </a:bodyPr>
          <a:lstStyle/>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Continue to implement auxiliary features to polish the game</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b="1">
                <a:solidFill>
                  <a:schemeClr val="dk1"/>
                </a:solidFill>
              </a:rPr>
              <a:t>Create API for render engine</a:t>
            </a:r>
            <a:endParaRPr sz="18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31440ba0d61_0_63"/>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5" name="Google Shape;835;g31440ba0d61_0_63"/>
          <p:cNvSpPr txBox="1"/>
          <p:nvPr/>
        </p:nvSpPr>
        <p:spPr>
          <a:xfrm>
            <a:off x="9187269" y="6097525"/>
            <a:ext cx="27189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 </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b="1">
                <a:solidFill>
                  <a:srgbClr val="C90F2D"/>
                </a:solidFill>
              </a:rPr>
              <a:t>N</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36" name="Google Shape;836;g31440ba0d61_0_63"/>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Detailed Design</a:t>
            </a:r>
            <a:endParaRPr sz="1400" b="0" i="0" u="none" strike="noStrike" cap="none">
              <a:solidFill>
                <a:srgbClr val="000000"/>
              </a:solidFill>
              <a:latin typeface="Arial"/>
              <a:ea typeface="Arial"/>
              <a:cs typeface="Arial"/>
              <a:sym typeface="Arial"/>
            </a:endParaRPr>
          </a:p>
        </p:txBody>
      </p:sp>
      <p:sp>
        <p:nvSpPr>
          <p:cNvPr id="837" name="Google Shape;837;g31440ba0d61_0_63"/>
          <p:cNvSpPr txBox="1"/>
          <p:nvPr/>
        </p:nvSpPr>
        <p:spPr>
          <a:xfrm>
            <a:off x="-2205200" y="1629100"/>
            <a:ext cx="5826900" cy="49410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800" b="1">
                <a:solidFill>
                  <a:schemeClr val="dk1"/>
                </a:solidFill>
              </a:rPr>
              <a:t>Game Engine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Receives and handles user input and </a:t>
            </a:r>
            <a:endParaRPr sz="1800">
              <a:solidFill>
                <a:schemeClr val="dk1"/>
              </a:solidFill>
            </a:endParaRPr>
          </a:p>
          <a:p>
            <a:pPr marL="0" lvl="0" indent="457200" algn="l" rtl="0">
              <a:lnSpc>
                <a:spcPct val="150000"/>
              </a:lnSpc>
              <a:spcBef>
                <a:spcPts val="0"/>
              </a:spcBef>
              <a:spcAft>
                <a:spcPts val="0"/>
              </a:spcAft>
              <a:buNone/>
            </a:pPr>
            <a:r>
              <a:rPr lang="en-US" sz="1800">
                <a:solidFill>
                  <a:schemeClr val="dk1"/>
                </a:solidFill>
              </a:rPr>
              <a:t>directs to the appropriate system</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Updates frames based on rendering engine </a:t>
            </a:r>
            <a:endParaRPr sz="1800" b="1">
              <a:solidFill>
                <a:schemeClr val="dk1"/>
              </a:solidFill>
            </a:endParaRPr>
          </a:p>
          <a:p>
            <a:pPr marL="0" lvl="0" indent="0" algn="l" rtl="0">
              <a:lnSpc>
                <a:spcPct val="150000"/>
              </a:lnSpc>
              <a:spcBef>
                <a:spcPts val="0"/>
              </a:spcBef>
              <a:spcAft>
                <a:spcPts val="0"/>
              </a:spcAft>
              <a:buNone/>
            </a:pPr>
            <a:r>
              <a:rPr lang="en-US" sz="1800" b="1">
                <a:solidFill>
                  <a:schemeClr val="dk1"/>
                </a:solidFill>
              </a:rPr>
              <a:t>Rendering Engine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Handle drawing operations for entities </a:t>
            </a:r>
            <a:endParaRPr sz="1800">
              <a:solidFill>
                <a:schemeClr val="dk1"/>
              </a:solidFill>
            </a:endParaRPr>
          </a:p>
          <a:p>
            <a:pPr marL="0" lvl="0" indent="457200" algn="l" rtl="0">
              <a:lnSpc>
                <a:spcPct val="150000"/>
              </a:lnSpc>
              <a:spcBef>
                <a:spcPts val="0"/>
              </a:spcBef>
              <a:spcAft>
                <a:spcPts val="0"/>
              </a:spcAft>
              <a:buNone/>
            </a:pPr>
            <a:r>
              <a:rPr lang="en-US" sz="1800">
                <a:solidFill>
                  <a:schemeClr val="dk1"/>
                </a:solidFill>
              </a:rPr>
              <a:t>and world</a:t>
            </a:r>
            <a:endParaRPr sz="1800">
              <a:solidFill>
                <a:schemeClr val="dk1"/>
              </a:solidFill>
            </a:endParaRPr>
          </a:p>
          <a:p>
            <a:pPr marL="0" lvl="0" indent="0" algn="l" rtl="0">
              <a:lnSpc>
                <a:spcPct val="150000"/>
              </a:lnSpc>
              <a:spcBef>
                <a:spcPts val="0"/>
              </a:spcBef>
              <a:spcAft>
                <a:spcPts val="0"/>
              </a:spcAft>
              <a:buNone/>
            </a:pPr>
            <a:r>
              <a:rPr lang="en-US" sz="1800" b="1">
                <a:solidFill>
                  <a:schemeClr val="dk1"/>
                </a:solidFill>
              </a:rPr>
              <a:t>Entity Component System (ECS)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Manages memory allocation</a:t>
            </a:r>
            <a:endParaRPr sz="1800">
              <a:solidFill>
                <a:schemeClr val="dk1"/>
              </a:solidFill>
            </a:endParaRPr>
          </a:p>
          <a:p>
            <a:pPr marL="0" lvl="0" indent="0" algn="l" rtl="0">
              <a:lnSpc>
                <a:spcPct val="150000"/>
              </a:lnSpc>
              <a:spcBef>
                <a:spcPts val="0"/>
              </a:spcBef>
              <a:spcAft>
                <a:spcPts val="0"/>
              </a:spcAft>
              <a:buNone/>
            </a:pPr>
            <a:r>
              <a:rPr lang="en-US" sz="1800" b="1">
                <a:solidFill>
                  <a:schemeClr val="dk1"/>
                </a:solidFill>
              </a:rPr>
              <a:t>Laptop</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Main I/O device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Sends user input to the game engine</a:t>
            </a:r>
            <a:endParaRPr sz="1800">
              <a:solidFill>
                <a:schemeClr val="dk1"/>
              </a:solidFill>
            </a:endParaRPr>
          </a:p>
        </p:txBody>
      </p:sp>
      <p:pic>
        <p:nvPicPr>
          <p:cNvPr id="838" name="Google Shape;838;g31440ba0d61_0_63"/>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839" name="Google Shape;839;g31440ba0d61_0_63"/>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840" name="Google Shape;840;g31440ba0d61_0_63"/>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841" name="Google Shape;841;g31440ba0d61_0_63"/>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System Design</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842" name="Google Shape;842;g31440ba0d61_0_63"/>
          <p:cNvSpPr/>
          <p:nvPr/>
        </p:nvSpPr>
        <p:spPr>
          <a:xfrm>
            <a:off x="6046550" y="27945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
        <p:nvSpPr>
          <p:cNvPr id="843" name="Google Shape;843;g31440ba0d61_0_63"/>
          <p:cNvSpPr/>
          <p:nvPr/>
        </p:nvSpPr>
        <p:spPr>
          <a:xfrm>
            <a:off x="9438625" y="27945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
        <p:nvSpPr>
          <p:cNvPr id="844" name="Google Shape;844;g31440ba0d61_0_63"/>
          <p:cNvSpPr/>
          <p:nvPr/>
        </p:nvSpPr>
        <p:spPr>
          <a:xfrm>
            <a:off x="7767313" y="27945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
        <p:nvSpPr>
          <p:cNvPr id="845" name="Google Shape;845;g31440ba0d61_0_63"/>
          <p:cNvSpPr/>
          <p:nvPr/>
        </p:nvSpPr>
        <p:spPr>
          <a:xfrm>
            <a:off x="6046550" y="38596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
        <p:nvSpPr>
          <p:cNvPr id="846" name="Google Shape;846;g31440ba0d61_0_63"/>
          <p:cNvSpPr/>
          <p:nvPr/>
        </p:nvSpPr>
        <p:spPr>
          <a:xfrm>
            <a:off x="6046550" y="17294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
        <p:nvSpPr>
          <p:cNvPr id="847" name="Google Shape;847;g31440ba0d61_0_63"/>
          <p:cNvSpPr/>
          <p:nvPr/>
        </p:nvSpPr>
        <p:spPr>
          <a:xfrm>
            <a:off x="7767325" y="17294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
        <p:nvSpPr>
          <p:cNvPr id="848" name="Google Shape;848;g31440ba0d61_0_63"/>
          <p:cNvSpPr/>
          <p:nvPr/>
        </p:nvSpPr>
        <p:spPr>
          <a:xfrm>
            <a:off x="9438625" y="1729425"/>
            <a:ext cx="1335300" cy="72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Render Components</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0"/>
          <p:cNvSpPr txBox="1"/>
          <p:nvPr/>
        </p:nvSpPr>
        <p:spPr>
          <a:xfrm>
            <a:off x="3195873" y="624689"/>
            <a:ext cx="4943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90F2D"/>
                </a:solidFill>
                <a:latin typeface="Arial"/>
                <a:ea typeface="Arial"/>
                <a:cs typeface="Arial"/>
                <a:sym typeface="Arial"/>
              </a:rPr>
              <a:t>Project Members</a:t>
            </a:r>
            <a:endParaRPr sz="1400" b="0" i="0" u="none" strike="noStrike" cap="none">
              <a:solidFill>
                <a:srgbClr val="000000"/>
              </a:solidFill>
              <a:latin typeface="Arial"/>
              <a:ea typeface="Arial"/>
              <a:cs typeface="Arial"/>
              <a:sym typeface="Arial"/>
            </a:endParaRPr>
          </a:p>
        </p:txBody>
      </p:sp>
      <p:sp>
        <p:nvSpPr>
          <p:cNvPr id="854" name="Google Shape;854;p10"/>
          <p:cNvSpPr txBox="1"/>
          <p:nvPr/>
        </p:nvSpPr>
        <p:spPr>
          <a:xfrm>
            <a:off x="3276150" y="3073650"/>
            <a:ext cx="1972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90F2D"/>
                </a:solidFill>
                <a:latin typeface="Arial"/>
                <a:ea typeface="Arial"/>
                <a:cs typeface="Arial"/>
                <a:sym typeface="Arial"/>
              </a:rPr>
              <a:t>Tasman Grinnell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Project Manager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Rendering Engineer</a:t>
            </a:r>
            <a:endParaRPr sz="2000" b="1" i="0" u="none" strike="noStrike" cap="none">
              <a:solidFill>
                <a:schemeClr val="dk1"/>
              </a:solidFill>
              <a:latin typeface="Arial"/>
              <a:ea typeface="Arial"/>
              <a:cs typeface="Arial"/>
              <a:sym typeface="Arial"/>
            </a:endParaRPr>
          </a:p>
        </p:txBody>
      </p:sp>
      <p:sp>
        <p:nvSpPr>
          <p:cNvPr id="855" name="Google Shape;855;p10"/>
          <p:cNvSpPr txBox="1"/>
          <p:nvPr/>
        </p:nvSpPr>
        <p:spPr>
          <a:xfrm>
            <a:off x="5251063" y="3073661"/>
            <a:ext cx="1491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90F2D"/>
                </a:solidFill>
                <a:latin typeface="Arial"/>
                <a:ea typeface="Arial"/>
                <a:cs typeface="Arial"/>
                <a:sym typeface="Arial"/>
              </a:rPr>
              <a:t>Josh Deaton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Rendering Engine Lead</a:t>
            </a:r>
            <a:endParaRPr sz="2000" b="1" i="0" u="none" strike="noStrike" cap="none">
              <a:solidFill>
                <a:schemeClr val="dk1"/>
              </a:solidFill>
              <a:latin typeface="Arial"/>
              <a:ea typeface="Arial"/>
              <a:cs typeface="Arial"/>
              <a:sym typeface="Arial"/>
            </a:endParaRPr>
          </a:p>
        </p:txBody>
      </p:sp>
      <p:sp>
        <p:nvSpPr>
          <p:cNvPr id="856" name="Google Shape;856;p10"/>
          <p:cNvSpPr txBox="1"/>
          <p:nvPr/>
        </p:nvSpPr>
        <p:spPr>
          <a:xfrm>
            <a:off x="7509225" y="3058875"/>
            <a:ext cx="1972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rgbClr val="C90F2D"/>
                </a:solidFill>
                <a:latin typeface="Arial"/>
                <a:ea typeface="Arial"/>
                <a:cs typeface="Arial"/>
                <a:sym typeface="Arial"/>
              </a:rPr>
              <a:t>Lincoln Kness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Game Design Lead</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Web Developer</a:t>
            </a:r>
            <a:endParaRPr sz="2000" b="1" i="0" u="none" strike="noStrike" cap="none">
              <a:solidFill>
                <a:schemeClr val="dk1"/>
              </a:solidFill>
              <a:latin typeface="Arial"/>
              <a:ea typeface="Arial"/>
              <a:cs typeface="Arial"/>
              <a:sym typeface="Arial"/>
            </a:endParaRPr>
          </a:p>
        </p:txBody>
      </p:sp>
      <p:sp>
        <p:nvSpPr>
          <p:cNvPr id="857" name="Google Shape;857;p10"/>
          <p:cNvSpPr txBox="1"/>
          <p:nvPr/>
        </p:nvSpPr>
        <p:spPr>
          <a:xfrm>
            <a:off x="9261725" y="5718911"/>
            <a:ext cx="14859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90F2D"/>
                </a:solidFill>
                <a:latin typeface="Arial"/>
                <a:ea typeface="Arial"/>
                <a:cs typeface="Arial"/>
                <a:sym typeface="Arial"/>
              </a:rPr>
              <a:t>Cory Roth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Rendering and Game Design Engineer</a:t>
            </a:r>
            <a:endParaRPr sz="1400" b="0" i="0" u="none" strike="noStrike" cap="none">
              <a:solidFill>
                <a:srgbClr val="000000"/>
              </a:solidFill>
              <a:latin typeface="Arial"/>
              <a:ea typeface="Arial"/>
              <a:cs typeface="Arial"/>
              <a:sym typeface="Arial"/>
            </a:endParaRPr>
          </a:p>
          <a:p>
            <a:pPr marL="0" marR="0" lvl="0" indent="0" algn="l" rtl="0">
              <a:lnSpc>
                <a:spcPct val="165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858" name="Google Shape;858;p10"/>
          <p:cNvSpPr txBox="1"/>
          <p:nvPr/>
        </p:nvSpPr>
        <p:spPr>
          <a:xfrm>
            <a:off x="3276150" y="5653900"/>
            <a:ext cx="167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rgbClr val="C90F2D"/>
                </a:solidFill>
                <a:latin typeface="Arial"/>
                <a:ea typeface="Arial"/>
                <a:cs typeface="Arial"/>
                <a:sym typeface="Arial"/>
              </a:rPr>
              <a:t>Ben Johnson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Rendering Engineer</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rPr>
              <a:t>Systems Lead</a:t>
            </a:r>
            <a:endParaRPr sz="1200">
              <a:solidFill>
                <a:schemeClr val="dk1"/>
              </a:solidFill>
            </a:endParaRPr>
          </a:p>
        </p:txBody>
      </p:sp>
      <p:sp>
        <p:nvSpPr>
          <p:cNvPr id="859" name="Google Shape;859;p10"/>
          <p:cNvSpPr txBox="1"/>
          <p:nvPr/>
        </p:nvSpPr>
        <p:spPr>
          <a:xfrm>
            <a:off x="5347556" y="5687776"/>
            <a:ext cx="14859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90F2D"/>
                </a:solidFill>
                <a:latin typeface="Arial"/>
                <a:ea typeface="Arial"/>
                <a:cs typeface="Arial"/>
                <a:sym typeface="Arial"/>
              </a:rPr>
              <a:t>Zach Rapoza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Game Design Engineer</a:t>
            </a:r>
            <a:endParaRPr sz="1400" b="0" i="0" u="none" strike="noStrike" cap="none">
              <a:solidFill>
                <a:srgbClr val="000000"/>
              </a:solidFill>
              <a:latin typeface="Arial"/>
              <a:ea typeface="Arial"/>
              <a:cs typeface="Arial"/>
              <a:sym typeface="Arial"/>
            </a:endParaRPr>
          </a:p>
          <a:p>
            <a:pPr marL="0" marR="0" lvl="0" indent="0" algn="l" rtl="0">
              <a:lnSpc>
                <a:spcPct val="165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860" name="Google Shape;860;p10"/>
          <p:cNvSpPr txBox="1"/>
          <p:nvPr/>
        </p:nvSpPr>
        <p:spPr>
          <a:xfrm>
            <a:off x="7225989" y="5687776"/>
            <a:ext cx="1504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90F2D"/>
                </a:solidFill>
                <a:latin typeface="Arial"/>
                <a:ea typeface="Arial"/>
                <a:cs typeface="Arial"/>
                <a:sym typeface="Arial"/>
              </a:rPr>
              <a:t>Spencer Thiele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Game Design Engineer</a:t>
            </a:r>
            <a:endParaRPr sz="1400" b="0" i="0" u="none" strike="noStrike" cap="none">
              <a:solidFill>
                <a:srgbClr val="000000"/>
              </a:solidFill>
              <a:latin typeface="Arial"/>
              <a:ea typeface="Arial"/>
              <a:cs typeface="Arial"/>
              <a:sym typeface="Arial"/>
            </a:endParaRPr>
          </a:p>
          <a:p>
            <a:pPr marL="0" marR="0" lvl="0" indent="0" algn="l" rtl="0">
              <a:lnSpc>
                <a:spcPct val="165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861" name="Google Shape;861;p10"/>
          <p:cNvSpPr/>
          <p:nvPr/>
        </p:nvSpPr>
        <p:spPr>
          <a:xfrm>
            <a:off x="-28275" y="0"/>
            <a:ext cx="2718900" cy="69453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2" name="Google Shape;862;p10"/>
          <p:cNvSpPr txBox="1"/>
          <p:nvPr/>
        </p:nvSpPr>
        <p:spPr>
          <a:xfrm>
            <a:off x="425899" y="5964825"/>
            <a:ext cx="2264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t>
            </a:r>
            <a:r>
              <a:rPr lang="en-US" sz="2000" b="0" i="0" u="none" strike="noStrike" cap="none">
                <a:solidFill>
                  <a:schemeClr val="lt1"/>
                </a:solidFill>
                <a:latin typeface="Arial"/>
                <a:ea typeface="Arial"/>
                <a:cs typeface="Arial"/>
                <a:sym typeface="Arial"/>
              </a:rPr>
              <a:t>   sdmay25-37</a:t>
            </a:r>
            <a:endParaRPr sz="1400" b="0" i="0" u="none" strike="noStrike" cap="none">
              <a:solidFill>
                <a:srgbClr val="000000"/>
              </a:solidFill>
              <a:latin typeface="Arial"/>
              <a:ea typeface="Arial"/>
              <a:cs typeface="Arial"/>
              <a:sym typeface="Arial"/>
            </a:endParaRPr>
          </a:p>
        </p:txBody>
      </p:sp>
      <p:pic>
        <p:nvPicPr>
          <p:cNvPr id="863" name="Google Shape;863;p10"/>
          <p:cNvPicPr preferRelativeResize="0"/>
          <p:nvPr/>
        </p:nvPicPr>
        <p:blipFill rotWithShape="1">
          <a:blip r:embed="rId3">
            <a:alphaModFix/>
          </a:blip>
          <a:srcRect/>
          <a:stretch/>
        </p:blipFill>
        <p:spPr>
          <a:xfrm>
            <a:off x="296457" y="536822"/>
            <a:ext cx="2194494" cy="1092282"/>
          </a:xfrm>
          <a:prstGeom prst="rect">
            <a:avLst/>
          </a:prstGeom>
          <a:noFill/>
          <a:ln>
            <a:noFill/>
          </a:ln>
        </p:spPr>
      </p:pic>
      <p:pic>
        <p:nvPicPr>
          <p:cNvPr id="864" name="Google Shape;864;p10"/>
          <p:cNvPicPr preferRelativeResize="0"/>
          <p:nvPr/>
        </p:nvPicPr>
        <p:blipFill>
          <a:blip r:embed="rId4">
            <a:alphaModFix/>
          </a:blip>
          <a:stretch>
            <a:fillRect/>
          </a:stretch>
        </p:blipFill>
        <p:spPr>
          <a:xfrm>
            <a:off x="3416925" y="1195875"/>
            <a:ext cx="1397249" cy="1862999"/>
          </a:xfrm>
          <a:prstGeom prst="rect">
            <a:avLst/>
          </a:prstGeom>
          <a:noFill/>
          <a:ln>
            <a:noFill/>
          </a:ln>
        </p:spPr>
      </p:pic>
      <p:pic>
        <p:nvPicPr>
          <p:cNvPr id="865" name="Google Shape;865;p10"/>
          <p:cNvPicPr preferRelativeResize="0"/>
          <p:nvPr/>
        </p:nvPicPr>
        <p:blipFill>
          <a:blip r:embed="rId5">
            <a:alphaModFix/>
          </a:blip>
          <a:stretch>
            <a:fillRect/>
          </a:stretch>
        </p:blipFill>
        <p:spPr>
          <a:xfrm>
            <a:off x="5391875" y="1195871"/>
            <a:ext cx="1397249" cy="1863014"/>
          </a:xfrm>
          <a:prstGeom prst="rect">
            <a:avLst/>
          </a:prstGeom>
          <a:noFill/>
          <a:ln>
            <a:noFill/>
          </a:ln>
        </p:spPr>
      </p:pic>
      <p:pic>
        <p:nvPicPr>
          <p:cNvPr id="866" name="Google Shape;866;p10"/>
          <p:cNvPicPr preferRelativeResize="0"/>
          <p:nvPr/>
        </p:nvPicPr>
        <p:blipFill>
          <a:blip r:embed="rId6">
            <a:alphaModFix/>
          </a:blip>
          <a:stretch>
            <a:fillRect/>
          </a:stretch>
        </p:blipFill>
        <p:spPr>
          <a:xfrm>
            <a:off x="7327108" y="1195876"/>
            <a:ext cx="1863000" cy="1863000"/>
          </a:xfrm>
          <a:prstGeom prst="rect">
            <a:avLst/>
          </a:prstGeom>
          <a:noFill/>
          <a:ln>
            <a:noFill/>
          </a:ln>
        </p:spPr>
      </p:pic>
      <p:pic>
        <p:nvPicPr>
          <p:cNvPr id="867" name="Google Shape;867;p10"/>
          <p:cNvPicPr preferRelativeResize="0"/>
          <p:nvPr/>
        </p:nvPicPr>
        <p:blipFill>
          <a:blip r:embed="rId7">
            <a:alphaModFix/>
          </a:blip>
          <a:stretch>
            <a:fillRect/>
          </a:stretch>
        </p:blipFill>
        <p:spPr>
          <a:xfrm>
            <a:off x="3416925" y="3790900"/>
            <a:ext cx="1397249" cy="1862999"/>
          </a:xfrm>
          <a:prstGeom prst="rect">
            <a:avLst/>
          </a:prstGeom>
          <a:noFill/>
          <a:ln>
            <a:noFill/>
          </a:ln>
        </p:spPr>
      </p:pic>
      <p:pic>
        <p:nvPicPr>
          <p:cNvPr id="868" name="Google Shape;868;p10"/>
          <p:cNvPicPr preferRelativeResize="0"/>
          <p:nvPr/>
        </p:nvPicPr>
        <p:blipFill>
          <a:blip r:embed="rId8">
            <a:alphaModFix/>
          </a:blip>
          <a:stretch>
            <a:fillRect/>
          </a:stretch>
        </p:blipFill>
        <p:spPr>
          <a:xfrm>
            <a:off x="9419019" y="3787506"/>
            <a:ext cx="1485900" cy="1839857"/>
          </a:xfrm>
          <a:prstGeom prst="rect">
            <a:avLst/>
          </a:prstGeom>
          <a:noFill/>
          <a:ln>
            <a:noFill/>
          </a:ln>
        </p:spPr>
      </p:pic>
      <p:pic>
        <p:nvPicPr>
          <p:cNvPr id="869" name="Google Shape;869;p10"/>
          <p:cNvPicPr preferRelativeResize="0"/>
          <p:nvPr/>
        </p:nvPicPr>
        <p:blipFill>
          <a:blip r:embed="rId9">
            <a:alphaModFix/>
          </a:blip>
          <a:stretch>
            <a:fillRect/>
          </a:stretch>
        </p:blipFill>
        <p:spPr>
          <a:xfrm>
            <a:off x="5391873" y="3790906"/>
            <a:ext cx="1221764" cy="1833073"/>
          </a:xfrm>
          <a:prstGeom prst="rect">
            <a:avLst/>
          </a:prstGeom>
          <a:noFill/>
          <a:ln>
            <a:noFill/>
          </a:ln>
        </p:spPr>
      </p:pic>
      <p:pic>
        <p:nvPicPr>
          <p:cNvPr id="870" name="Google Shape;870;p10"/>
          <p:cNvPicPr preferRelativeResize="0"/>
          <p:nvPr/>
        </p:nvPicPr>
        <p:blipFill>
          <a:blip r:embed="rId10">
            <a:alphaModFix/>
          </a:blip>
          <a:stretch>
            <a:fillRect/>
          </a:stretch>
        </p:blipFill>
        <p:spPr>
          <a:xfrm>
            <a:off x="7301950" y="3804350"/>
            <a:ext cx="1605724" cy="18330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134"/>
        <p:cNvGrpSpPr/>
        <p:nvPr/>
      </p:nvGrpSpPr>
      <p:grpSpPr>
        <a:xfrm>
          <a:off x="0" y="0"/>
          <a:ext cx="0" cy="0"/>
          <a:chOff x="0" y="0"/>
          <a:chExt cx="0" cy="0"/>
        </a:xfrm>
      </p:grpSpPr>
      <p:sp>
        <p:nvSpPr>
          <p:cNvPr id="135" name="Google Shape;135;g3173aa90c04_0_18"/>
          <p:cNvSpPr/>
          <p:nvPr/>
        </p:nvSpPr>
        <p:spPr>
          <a:xfrm>
            <a:off x="9609055" y="-87198"/>
            <a:ext cx="2583000" cy="70323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g3173aa90c04_0_18"/>
          <p:cNvSpPr txBox="1"/>
          <p:nvPr/>
        </p:nvSpPr>
        <p:spPr>
          <a:xfrm>
            <a:off x="539262" y="5037673"/>
            <a:ext cx="81006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lt1"/>
                </a:solidFill>
              </a:rPr>
              <a:t>Non-Euclidean Background</a:t>
            </a:r>
            <a:endParaRPr/>
          </a:p>
        </p:txBody>
      </p:sp>
      <p:pic>
        <p:nvPicPr>
          <p:cNvPr id="137" name="Google Shape;137;g3173aa90c04_0_18"/>
          <p:cNvPicPr preferRelativeResize="0"/>
          <p:nvPr/>
        </p:nvPicPr>
        <p:blipFill rotWithShape="1">
          <a:blip r:embed="rId3">
            <a:alphaModFix/>
          </a:blip>
          <a:srcRect/>
          <a:stretch/>
        </p:blipFill>
        <p:spPr>
          <a:xfrm>
            <a:off x="497222" y="635784"/>
            <a:ext cx="3951906" cy="632112"/>
          </a:xfrm>
          <a:prstGeom prst="rect">
            <a:avLst/>
          </a:prstGeom>
          <a:noFill/>
          <a:ln>
            <a:noFill/>
          </a:ln>
        </p:spPr>
      </p:pic>
      <p:sp>
        <p:nvSpPr>
          <p:cNvPr id="138" name="Google Shape;138;g3173aa90c04_0_18"/>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1821b0956e_0_6"/>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g31821b0956e_0_6"/>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a:solidFill>
                  <a:schemeClr val="lt1"/>
                </a:solidFill>
              </a:rPr>
              <a:t>0</a:t>
            </a:r>
            <a:r>
              <a:rPr lang="en-US" sz="1200" b="1">
                <a:solidFill>
                  <a:srgbClr val="C90F2D"/>
                </a:solidFill>
              </a:rPr>
              <a:t>6</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5" name="Google Shape;145;g31821b0956e_0_6"/>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What </a:t>
            </a:r>
            <a:r>
              <a:rPr lang="en-US" sz="2400" b="1">
                <a:solidFill>
                  <a:srgbClr val="C90F2D"/>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Is</a:t>
            </a:r>
            <a:r>
              <a:rPr lang="en-US" sz="2400" b="1">
                <a:solidFill>
                  <a:srgbClr val="C90F2D"/>
                </a:solidFill>
              </a:rPr>
              <a:t> Euclidean Geometry?</a:t>
            </a:r>
            <a:endParaRPr sz="1400" b="0" i="0" u="none" strike="noStrike" cap="none">
              <a:solidFill>
                <a:srgbClr val="000000"/>
              </a:solidFill>
              <a:latin typeface="Arial"/>
              <a:ea typeface="Arial"/>
              <a:cs typeface="Arial"/>
              <a:sym typeface="Arial"/>
            </a:endParaRPr>
          </a:p>
        </p:txBody>
      </p:sp>
      <p:sp>
        <p:nvSpPr>
          <p:cNvPr id="146" name="Google Shape;146;g31821b0956e_0_6"/>
          <p:cNvSpPr txBox="1"/>
          <p:nvPr/>
        </p:nvSpPr>
        <p:spPr>
          <a:xfrm>
            <a:off x="3292750" y="1412350"/>
            <a:ext cx="5088300" cy="3112200"/>
          </a:xfrm>
          <a:prstGeom prst="rect">
            <a:avLst/>
          </a:prstGeom>
          <a:noFill/>
          <a:ln>
            <a:noFill/>
          </a:ln>
        </p:spPr>
        <p:txBody>
          <a:bodyPr spcFirstLastPara="1" wrap="square" lIns="91425" tIns="45700" rIns="91425" bIns="45700" anchor="t" anchorCtr="0">
            <a:spAutoFit/>
          </a:bodyPr>
          <a:lstStyle/>
          <a:p>
            <a:pPr marL="0" marR="0" lvl="0" indent="0" algn="l" rtl="0">
              <a:lnSpc>
                <a:spcPct val="165000"/>
              </a:lnSpc>
              <a:spcBef>
                <a:spcPts val="0"/>
              </a:spcBef>
              <a:spcAft>
                <a:spcPts val="0"/>
              </a:spcAft>
              <a:buNone/>
            </a:pPr>
            <a:r>
              <a:rPr lang="en-US" sz="1800" b="1"/>
              <a:t>5th Euclidean Postulate - Parallel Postulate</a:t>
            </a:r>
            <a:endParaRPr sz="1800" b="1"/>
          </a:p>
          <a:p>
            <a:pPr marL="0" lvl="0" indent="0" algn="l" rtl="0">
              <a:lnSpc>
                <a:spcPct val="165000"/>
              </a:lnSpc>
              <a:spcBef>
                <a:spcPts val="0"/>
              </a:spcBef>
              <a:spcAft>
                <a:spcPts val="0"/>
              </a:spcAft>
              <a:buNone/>
            </a:pPr>
            <a:r>
              <a:rPr lang="en-US" sz="1800"/>
              <a:t>If a straight line falling on two straight lines make the interior angles on the same side less than two right angles, the two straight lines, if produced indefinitely, meet on that side on which the angles are less than two right angles.</a:t>
            </a:r>
            <a:endParaRPr sz="1800"/>
          </a:p>
          <a:p>
            <a:pPr marL="0" marR="0" lvl="0" indent="0" algn="l" rtl="0">
              <a:lnSpc>
                <a:spcPct val="165000"/>
              </a:lnSpc>
              <a:spcBef>
                <a:spcPts val="0"/>
              </a:spcBef>
              <a:spcAft>
                <a:spcPts val="0"/>
              </a:spcAft>
              <a:buNone/>
            </a:pPr>
            <a:endParaRPr sz="1800"/>
          </a:p>
        </p:txBody>
      </p:sp>
      <p:pic>
        <p:nvPicPr>
          <p:cNvPr id="147" name="Google Shape;147;g31821b0956e_0_6"/>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148" name="Google Shape;148;g31821b0956e_0_6"/>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31821b0956e_0_6"/>
          <p:cNvSpPr txBox="1"/>
          <p:nvPr/>
        </p:nvSpPr>
        <p:spPr>
          <a:xfrm>
            <a:off x="9455775" y="2629150"/>
            <a:ext cx="10122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50" name="Google Shape;150;g31821b0956e_0_6"/>
          <p:cNvPicPr preferRelativeResize="0"/>
          <p:nvPr/>
        </p:nvPicPr>
        <p:blipFill rotWithShape="1">
          <a:blip r:embed="rId4">
            <a:alphaModFix/>
          </a:blip>
          <a:srcRect l="1180" t="73267" r="-1179"/>
          <a:stretch/>
        </p:blipFill>
        <p:spPr>
          <a:xfrm>
            <a:off x="8311250" y="3702362"/>
            <a:ext cx="3301250" cy="567850"/>
          </a:xfrm>
          <a:prstGeom prst="rect">
            <a:avLst/>
          </a:prstGeom>
          <a:noFill/>
          <a:ln>
            <a:noFill/>
          </a:ln>
        </p:spPr>
      </p:pic>
      <p:sp>
        <p:nvSpPr>
          <p:cNvPr id="151" name="Google Shape;151;g31821b0956e_0_6"/>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Non-Euclidean Background</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pic>
        <p:nvPicPr>
          <p:cNvPr id="152" name="Google Shape;152;g31821b0956e_0_6"/>
          <p:cNvPicPr preferRelativeResize="0"/>
          <p:nvPr/>
        </p:nvPicPr>
        <p:blipFill>
          <a:blip r:embed="rId5">
            <a:alphaModFix/>
          </a:blip>
          <a:stretch>
            <a:fillRect/>
          </a:stretch>
        </p:blipFill>
        <p:spPr>
          <a:xfrm>
            <a:off x="8259982" y="1086400"/>
            <a:ext cx="3640876" cy="2597600"/>
          </a:xfrm>
          <a:prstGeom prst="rect">
            <a:avLst/>
          </a:prstGeom>
          <a:noFill/>
          <a:ln>
            <a:noFill/>
          </a:ln>
        </p:spPr>
      </p:pic>
      <p:sp>
        <p:nvSpPr>
          <p:cNvPr id="153" name="Google Shape;153;g31821b0956e_0_6"/>
          <p:cNvSpPr txBox="1"/>
          <p:nvPr/>
        </p:nvSpPr>
        <p:spPr>
          <a:xfrm>
            <a:off x="8357952" y="4195475"/>
            <a:ext cx="34449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4: Complementary angles summing to 180 degrees for parallel lines.</a:t>
            </a:r>
            <a:endParaRPr sz="2500">
              <a:solidFill>
                <a:schemeClr val="dk1"/>
              </a:solidFill>
              <a:latin typeface="Calibri"/>
              <a:ea typeface="Calibri"/>
              <a:cs typeface="Calibri"/>
              <a:sym typeface="Calibri"/>
            </a:endParaRPr>
          </a:p>
        </p:txBody>
      </p:sp>
      <p:pic>
        <p:nvPicPr>
          <p:cNvPr id="154" name="Google Shape;154;g31821b0956e_0_6"/>
          <p:cNvPicPr preferRelativeResize="0"/>
          <p:nvPr/>
        </p:nvPicPr>
        <p:blipFill>
          <a:blip r:embed="rId6">
            <a:alphaModFix/>
          </a:blip>
          <a:stretch>
            <a:fillRect/>
          </a:stretch>
        </p:blipFill>
        <p:spPr>
          <a:xfrm>
            <a:off x="3152275" y="4288587"/>
            <a:ext cx="5153674" cy="2029075"/>
          </a:xfrm>
          <a:prstGeom prst="rect">
            <a:avLst/>
          </a:prstGeom>
          <a:noFill/>
          <a:ln>
            <a:noFill/>
          </a:ln>
        </p:spPr>
      </p:pic>
      <p:sp>
        <p:nvSpPr>
          <p:cNvPr id="155" name="Google Shape;155;g31821b0956e_0_6"/>
          <p:cNvSpPr txBox="1"/>
          <p:nvPr/>
        </p:nvSpPr>
        <p:spPr>
          <a:xfrm>
            <a:off x="4095160" y="6051325"/>
            <a:ext cx="40017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300">
                <a:solidFill>
                  <a:schemeClr val="dk1"/>
                </a:solidFill>
              </a:rPr>
              <a:t>Figure 5: Complementary angles summing less than 180 degrees (non-parallel).</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1300">
              <a:solidFill>
                <a:schemeClr val="dk1"/>
              </a:solidFill>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1646db8222_3_39"/>
          <p:cNvSpPr/>
          <p:nvPr/>
        </p:nvSpPr>
        <p:spPr>
          <a:xfrm>
            <a:off x="-28281" y="-87198"/>
            <a:ext cx="2718900" cy="70323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31646db8222_3_39"/>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a:solidFill>
                  <a:schemeClr val="lt1"/>
                </a:solidFill>
              </a:rPr>
              <a:t>0</a:t>
            </a:r>
            <a:r>
              <a:rPr lang="en-US" sz="1200" b="1">
                <a:solidFill>
                  <a:srgbClr val="C90F2D"/>
                </a:solidFill>
              </a:rPr>
              <a:t>7</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2" name="Google Shape;162;g31646db8222_3_39"/>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What </a:t>
            </a:r>
            <a:r>
              <a:rPr lang="en-US" sz="2400" b="1">
                <a:solidFill>
                  <a:srgbClr val="C90F2D"/>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Is</a:t>
            </a:r>
            <a:r>
              <a:rPr lang="en-US" sz="2400" b="1">
                <a:solidFill>
                  <a:srgbClr val="C90F2D"/>
                </a:solidFill>
              </a:rPr>
              <a:t> Non-Euclidean Geometry?</a:t>
            </a:r>
            <a:endParaRPr sz="1400" b="0" i="0" u="none" strike="noStrike" cap="none">
              <a:solidFill>
                <a:srgbClr val="000000"/>
              </a:solidFill>
              <a:latin typeface="Arial"/>
              <a:ea typeface="Arial"/>
              <a:cs typeface="Arial"/>
              <a:sym typeface="Arial"/>
            </a:endParaRPr>
          </a:p>
        </p:txBody>
      </p:sp>
      <p:sp>
        <p:nvSpPr>
          <p:cNvPr id="163" name="Google Shape;163;g31646db8222_3_39"/>
          <p:cNvSpPr txBox="1"/>
          <p:nvPr/>
        </p:nvSpPr>
        <p:spPr>
          <a:xfrm>
            <a:off x="3292750" y="1412350"/>
            <a:ext cx="5188500" cy="1740900"/>
          </a:xfrm>
          <a:prstGeom prst="rect">
            <a:avLst/>
          </a:prstGeom>
          <a:noFill/>
          <a:ln>
            <a:noFill/>
          </a:ln>
        </p:spPr>
        <p:txBody>
          <a:bodyPr spcFirstLastPara="1" wrap="square" lIns="91425" tIns="45700" rIns="91425" bIns="45700" anchor="t" anchorCtr="0">
            <a:spAutoFit/>
          </a:bodyPr>
          <a:lstStyle/>
          <a:p>
            <a:pPr marL="0" lvl="0" indent="0" algn="l" rtl="0">
              <a:lnSpc>
                <a:spcPct val="165000"/>
              </a:lnSpc>
              <a:spcBef>
                <a:spcPts val="0"/>
              </a:spcBef>
              <a:spcAft>
                <a:spcPts val="0"/>
              </a:spcAft>
              <a:buNone/>
            </a:pPr>
            <a:r>
              <a:rPr lang="en-US" sz="1800" b="1">
                <a:solidFill>
                  <a:schemeClr val="dk1"/>
                </a:solidFill>
              </a:rPr>
              <a:t>Removing Parallel postulate:</a:t>
            </a:r>
            <a:endParaRPr sz="1800" b="1">
              <a:solidFill>
                <a:schemeClr val="dk1"/>
              </a:solidFill>
            </a:endParaRPr>
          </a:p>
          <a:p>
            <a:pPr marL="457200" lvl="0" indent="-342900" algn="l" rtl="0">
              <a:lnSpc>
                <a:spcPct val="165000"/>
              </a:lnSpc>
              <a:spcBef>
                <a:spcPts val="0"/>
              </a:spcBef>
              <a:spcAft>
                <a:spcPts val="0"/>
              </a:spcAft>
              <a:buClr>
                <a:schemeClr val="dk1"/>
              </a:buClr>
              <a:buSzPts val="1800"/>
              <a:buChar char="●"/>
            </a:pPr>
            <a:r>
              <a:rPr lang="en-US" sz="1800">
                <a:solidFill>
                  <a:schemeClr val="dk1"/>
                </a:solidFill>
              </a:rPr>
              <a:t>Any geometry that removes the parallel postulate is considered Non-Euclidean geometry</a:t>
            </a:r>
            <a:endParaRPr sz="1800" b="1"/>
          </a:p>
        </p:txBody>
      </p:sp>
      <p:pic>
        <p:nvPicPr>
          <p:cNvPr id="164" name="Google Shape;164;g31646db8222_3_39"/>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165" name="Google Shape;165;g31646db8222_3_39"/>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31646db8222_3_39"/>
          <p:cNvSpPr txBox="1"/>
          <p:nvPr/>
        </p:nvSpPr>
        <p:spPr>
          <a:xfrm>
            <a:off x="9455775" y="2629150"/>
            <a:ext cx="10122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67" name="Google Shape;167;g31646db8222_3_39"/>
          <p:cNvPicPr preferRelativeResize="0"/>
          <p:nvPr/>
        </p:nvPicPr>
        <p:blipFill>
          <a:blip r:embed="rId4">
            <a:alphaModFix/>
          </a:blip>
          <a:stretch>
            <a:fillRect/>
          </a:stretch>
        </p:blipFill>
        <p:spPr>
          <a:xfrm>
            <a:off x="8443088" y="1767275"/>
            <a:ext cx="3037574" cy="3037574"/>
          </a:xfrm>
          <a:prstGeom prst="rect">
            <a:avLst/>
          </a:prstGeom>
          <a:noFill/>
          <a:ln>
            <a:noFill/>
          </a:ln>
        </p:spPr>
      </p:pic>
      <p:sp>
        <p:nvSpPr>
          <p:cNvPr id="168" name="Google Shape;168;g31646db8222_3_39"/>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Non-Euclidean Background</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169" name="Google Shape;169;g31646db8222_3_39"/>
          <p:cNvSpPr txBox="1"/>
          <p:nvPr/>
        </p:nvSpPr>
        <p:spPr>
          <a:xfrm>
            <a:off x="8409080" y="4804850"/>
            <a:ext cx="31056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6: Example of a globe hosting triangles with three 90 degree angles.</a:t>
            </a:r>
            <a:endParaRPr sz="25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1821b0956e_0_29"/>
          <p:cNvSpPr/>
          <p:nvPr/>
        </p:nvSpPr>
        <p:spPr>
          <a:xfrm>
            <a:off x="-28275" y="0"/>
            <a:ext cx="2718900" cy="6858000"/>
          </a:xfrm>
          <a:prstGeom prst="rect">
            <a:avLst/>
          </a:prstGeom>
          <a:solidFill>
            <a:srgbClr val="C90F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31821b0956e_0_29"/>
          <p:cNvSpPr txBox="1"/>
          <p:nvPr/>
        </p:nvSpPr>
        <p:spPr>
          <a:xfrm>
            <a:off x="5368565" y="6097524"/>
            <a:ext cx="653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Clr>
                <a:srgbClr val="000000"/>
              </a:buClr>
              <a:buSzPts val="1200"/>
              <a:buFont typeface="Arial"/>
              <a:buNone/>
            </a:pPr>
            <a:r>
              <a:rPr lang="en-US" sz="1200">
                <a:solidFill>
                  <a:srgbClr val="C90F2D"/>
                </a:solidFill>
              </a:rPr>
              <a:t>FACULTY PRESENTATION</a:t>
            </a:r>
            <a:r>
              <a:rPr lang="en-US" sz="1200" b="0" i="0" u="none" strike="noStrike" cap="none">
                <a:solidFill>
                  <a:srgbClr val="C90F2D"/>
                </a:solidFill>
                <a:latin typeface="Arial"/>
                <a:ea typeface="Arial"/>
                <a:cs typeface="Arial"/>
                <a:sym typeface="Arial"/>
              </a:rPr>
              <a:t>   |</a:t>
            </a:r>
            <a:r>
              <a:rPr lang="en-US" sz="1200">
                <a:solidFill>
                  <a:srgbClr val="C90F2D"/>
                </a:solidFill>
              </a:rPr>
              <a:t>	</a:t>
            </a:r>
            <a:r>
              <a:rPr lang="en-US" sz="1200">
                <a:solidFill>
                  <a:schemeClr val="lt1"/>
                </a:solidFill>
              </a:rPr>
              <a:t>0</a:t>
            </a:r>
            <a:r>
              <a:rPr lang="en-US" sz="1200" b="1">
                <a:solidFill>
                  <a:srgbClr val="C90F2D"/>
                </a:solidFill>
              </a:rPr>
              <a:t>8</a:t>
            </a:r>
            <a:r>
              <a:rPr lang="en-US" sz="1200" b="0" i="0" u="none" strike="noStrike" cap="none">
                <a:solidFill>
                  <a:srgbClr val="C90F2D"/>
                </a:solidFill>
                <a:latin typeface="Arial"/>
                <a:ea typeface="Arial"/>
                <a:cs typeface="Arial"/>
                <a:sym typeface="Arial"/>
              </a:rPr>
              <a:t>  </a:t>
            </a:r>
            <a:r>
              <a:rPr lang="en-US" sz="1800" b="0" i="0" u="none" strike="noStrike" cap="none">
                <a:solidFill>
                  <a:srgbClr val="C90F2D"/>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6" name="Google Shape;176;g31821b0956e_0_29"/>
          <p:cNvSpPr txBox="1"/>
          <p:nvPr/>
        </p:nvSpPr>
        <p:spPr>
          <a:xfrm>
            <a:off x="3195872" y="624689"/>
            <a:ext cx="816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rgbClr val="C90F2D"/>
                </a:solidFill>
              </a:rPr>
              <a:t>What </a:t>
            </a:r>
            <a:r>
              <a:rPr lang="en-US" sz="2400" b="1">
                <a:solidFill>
                  <a:srgbClr val="C90F2D"/>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Is</a:t>
            </a:r>
            <a:r>
              <a:rPr lang="en-US" sz="2400" b="1">
                <a:solidFill>
                  <a:srgbClr val="C90F2D"/>
                </a:solidFill>
              </a:rPr>
              <a:t> Hyperbolic Geometry?</a:t>
            </a:r>
            <a:endParaRPr sz="1400" b="0" i="0" u="none" strike="noStrike" cap="none">
              <a:solidFill>
                <a:srgbClr val="000000"/>
              </a:solidFill>
              <a:latin typeface="Arial"/>
              <a:ea typeface="Arial"/>
              <a:cs typeface="Arial"/>
              <a:sym typeface="Arial"/>
            </a:endParaRPr>
          </a:p>
        </p:txBody>
      </p:sp>
      <p:sp>
        <p:nvSpPr>
          <p:cNvPr id="177" name="Google Shape;177;g31821b0956e_0_29"/>
          <p:cNvSpPr txBox="1"/>
          <p:nvPr/>
        </p:nvSpPr>
        <p:spPr>
          <a:xfrm>
            <a:off x="3292750" y="1412350"/>
            <a:ext cx="5188500" cy="826500"/>
          </a:xfrm>
          <a:prstGeom prst="rect">
            <a:avLst/>
          </a:prstGeom>
          <a:noFill/>
          <a:ln>
            <a:noFill/>
          </a:ln>
        </p:spPr>
        <p:txBody>
          <a:bodyPr spcFirstLastPara="1" wrap="square" lIns="91425" tIns="45700" rIns="91425" bIns="45700" anchor="t" anchorCtr="0">
            <a:spAutoFit/>
          </a:bodyPr>
          <a:lstStyle/>
          <a:p>
            <a:pPr marL="0" lvl="0" indent="0" algn="l" rtl="0">
              <a:lnSpc>
                <a:spcPct val="165000"/>
              </a:lnSpc>
              <a:spcBef>
                <a:spcPts val="0"/>
              </a:spcBef>
              <a:spcAft>
                <a:spcPts val="0"/>
              </a:spcAft>
              <a:buNone/>
            </a:pPr>
            <a:r>
              <a:rPr lang="en-US" sz="1800" b="1">
                <a:solidFill>
                  <a:schemeClr val="dk1"/>
                </a:solidFill>
              </a:rPr>
              <a:t>Introduce new postulate:</a:t>
            </a:r>
            <a:endParaRPr sz="1800">
              <a:solidFill>
                <a:schemeClr val="dk1"/>
              </a:solidFill>
            </a:endParaRPr>
          </a:p>
          <a:p>
            <a:pPr marL="0" lvl="0" indent="0" algn="l" rtl="0">
              <a:lnSpc>
                <a:spcPct val="165000"/>
              </a:lnSpc>
              <a:spcBef>
                <a:spcPts val="0"/>
              </a:spcBef>
              <a:spcAft>
                <a:spcPts val="0"/>
              </a:spcAft>
              <a:buNone/>
            </a:pPr>
            <a:endParaRPr sz="1800" b="1"/>
          </a:p>
        </p:txBody>
      </p:sp>
      <p:pic>
        <p:nvPicPr>
          <p:cNvPr id="178" name="Google Shape;178;g31821b0956e_0_29"/>
          <p:cNvPicPr preferRelativeResize="0"/>
          <p:nvPr/>
        </p:nvPicPr>
        <p:blipFill rotWithShape="1">
          <a:blip r:embed="rId3">
            <a:alphaModFix/>
          </a:blip>
          <a:srcRect/>
          <a:stretch/>
        </p:blipFill>
        <p:spPr>
          <a:xfrm>
            <a:off x="296457" y="536822"/>
            <a:ext cx="2194494" cy="1092281"/>
          </a:xfrm>
          <a:prstGeom prst="rect">
            <a:avLst/>
          </a:prstGeom>
          <a:noFill/>
          <a:ln>
            <a:noFill/>
          </a:ln>
        </p:spPr>
      </p:pic>
      <p:sp>
        <p:nvSpPr>
          <p:cNvPr id="179" name="Google Shape;179;g31821b0956e_0_29"/>
          <p:cNvSpPr txBox="1"/>
          <p:nvPr/>
        </p:nvSpPr>
        <p:spPr>
          <a:xfrm>
            <a:off x="425897" y="5964835"/>
            <a:ext cx="433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31821b0956e_0_29"/>
          <p:cNvSpPr txBox="1"/>
          <p:nvPr/>
        </p:nvSpPr>
        <p:spPr>
          <a:xfrm>
            <a:off x="9455775" y="2629150"/>
            <a:ext cx="10122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81" name="Google Shape;181;g31821b0956e_0_29"/>
          <p:cNvPicPr preferRelativeResize="0"/>
          <p:nvPr/>
        </p:nvPicPr>
        <p:blipFill rotWithShape="1">
          <a:blip r:embed="rId4">
            <a:alphaModFix/>
          </a:blip>
          <a:srcRect l="27968" t="36400" r="29776" b="14155"/>
          <a:stretch/>
        </p:blipFill>
        <p:spPr>
          <a:xfrm>
            <a:off x="8340125" y="906924"/>
            <a:ext cx="3710749" cy="2442425"/>
          </a:xfrm>
          <a:prstGeom prst="rect">
            <a:avLst/>
          </a:prstGeom>
          <a:noFill/>
          <a:ln>
            <a:noFill/>
          </a:ln>
        </p:spPr>
      </p:pic>
      <p:sp>
        <p:nvSpPr>
          <p:cNvPr id="182" name="Google Shape;182;g31821b0956e_0_29"/>
          <p:cNvSpPr txBox="1"/>
          <p:nvPr/>
        </p:nvSpPr>
        <p:spPr>
          <a:xfrm>
            <a:off x="237250" y="5574047"/>
            <a:ext cx="2453400" cy="803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rgbClr val="EBBA69"/>
                </a:solidFill>
              </a:rPr>
              <a:t>| </a:t>
            </a:r>
            <a:r>
              <a:rPr lang="en-US">
                <a:solidFill>
                  <a:schemeClr val="lt1"/>
                </a:solidFill>
              </a:rPr>
              <a:t>Non-Euclidean Background</a:t>
            </a:r>
            <a:endParaRPr sz="1200">
              <a:solidFill>
                <a:srgbClr val="EBBA69"/>
              </a:solidFil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Lights Out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US" sz="1200" b="0" i="0" u="none" strike="noStrike" cap="none">
                <a:solidFill>
                  <a:srgbClr val="EBBA69"/>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Non-Euclidean Game</a:t>
            </a:r>
            <a:endParaRPr sz="1400" b="0" i="0" u="none" strike="noStrike" cap="none">
              <a:solidFill>
                <a:schemeClr val="lt1"/>
              </a:solidFill>
              <a:latin typeface="Arial"/>
              <a:ea typeface="Arial"/>
              <a:cs typeface="Arial"/>
              <a:sym typeface="Arial"/>
            </a:endParaRPr>
          </a:p>
        </p:txBody>
      </p:sp>
      <p:sp>
        <p:nvSpPr>
          <p:cNvPr id="183" name="Google Shape;183;g31821b0956e_0_29"/>
          <p:cNvSpPr txBox="1"/>
          <p:nvPr/>
        </p:nvSpPr>
        <p:spPr>
          <a:xfrm>
            <a:off x="8432700" y="3361125"/>
            <a:ext cx="37107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7: Visualization of Poincare Projection from hyperbolic space to a 2-dimensional plane.</a:t>
            </a:r>
            <a:endParaRPr sz="2500">
              <a:solidFill>
                <a:schemeClr val="dk1"/>
              </a:solidFill>
              <a:latin typeface="Calibri"/>
              <a:ea typeface="Calibri"/>
              <a:cs typeface="Calibri"/>
              <a:sym typeface="Calibri"/>
            </a:endParaRPr>
          </a:p>
        </p:txBody>
      </p:sp>
      <p:pic>
        <p:nvPicPr>
          <p:cNvPr id="184" name="Google Shape;184;g31821b0956e_0_29"/>
          <p:cNvPicPr preferRelativeResize="0"/>
          <p:nvPr/>
        </p:nvPicPr>
        <p:blipFill>
          <a:blip r:embed="rId5">
            <a:alphaModFix/>
          </a:blip>
          <a:stretch>
            <a:fillRect/>
          </a:stretch>
        </p:blipFill>
        <p:spPr>
          <a:xfrm>
            <a:off x="7947256" y="4428801"/>
            <a:ext cx="3958920" cy="1516325"/>
          </a:xfrm>
          <a:prstGeom prst="rect">
            <a:avLst/>
          </a:prstGeom>
          <a:noFill/>
          <a:ln>
            <a:noFill/>
          </a:ln>
        </p:spPr>
      </p:pic>
      <p:sp>
        <p:nvSpPr>
          <p:cNvPr id="185" name="Google Shape;185;g31821b0956e_0_29"/>
          <p:cNvSpPr txBox="1"/>
          <p:nvPr/>
        </p:nvSpPr>
        <p:spPr>
          <a:xfrm>
            <a:off x="9098238" y="5635813"/>
            <a:ext cx="21945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8: Visualization of new postulate.</a:t>
            </a:r>
            <a:endParaRPr sz="2500">
              <a:solidFill>
                <a:schemeClr val="dk1"/>
              </a:solidFill>
              <a:latin typeface="Calibri"/>
              <a:ea typeface="Calibri"/>
              <a:cs typeface="Calibri"/>
              <a:sym typeface="Calibri"/>
            </a:endParaRPr>
          </a:p>
        </p:txBody>
      </p:sp>
      <p:pic>
        <p:nvPicPr>
          <p:cNvPr id="186" name="Google Shape;186;g31821b0956e_0_29"/>
          <p:cNvPicPr preferRelativeResize="0"/>
          <p:nvPr/>
        </p:nvPicPr>
        <p:blipFill>
          <a:blip r:embed="rId6">
            <a:alphaModFix/>
          </a:blip>
          <a:stretch>
            <a:fillRect/>
          </a:stretch>
        </p:blipFill>
        <p:spPr>
          <a:xfrm>
            <a:off x="3074025" y="3755349"/>
            <a:ext cx="4604302" cy="2589925"/>
          </a:xfrm>
          <a:prstGeom prst="rect">
            <a:avLst/>
          </a:prstGeom>
          <a:noFill/>
          <a:ln>
            <a:noFill/>
          </a:ln>
        </p:spPr>
      </p:pic>
      <p:sp>
        <p:nvSpPr>
          <p:cNvPr id="187" name="Google Shape;187;g31821b0956e_0_29"/>
          <p:cNvSpPr txBox="1"/>
          <p:nvPr/>
        </p:nvSpPr>
        <p:spPr>
          <a:xfrm>
            <a:off x="3396775" y="6317675"/>
            <a:ext cx="39588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Figure 9: Example Gameplay from HyperRogue.</a:t>
            </a:r>
            <a:endParaRPr sz="2500">
              <a:solidFill>
                <a:schemeClr val="dk1"/>
              </a:solidFill>
              <a:latin typeface="Calibri"/>
              <a:ea typeface="Calibri"/>
              <a:cs typeface="Calibri"/>
              <a:sym typeface="Calibri"/>
            </a:endParaRPr>
          </a:p>
        </p:txBody>
      </p:sp>
      <p:pic>
        <p:nvPicPr>
          <p:cNvPr id="188" name="Google Shape;188;g31821b0956e_0_29"/>
          <p:cNvPicPr preferRelativeResize="0"/>
          <p:nvPr/>
        </p:nvPicPr>
        <p:blipFill>
          <a:blip r:embed="rId7">
            <a:alphaModFix/>
          </a:blip>
          <a:stretch>
            <a:fillRect/>
          </a:stretch>
        </p:blipFill>
        <p:spPr>
          <a:xfrm>
            <a:off x="2940675" y="2005225"/>
            <a:ext cx="6515100" cy="68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0F2D"/>
        </a:solidFill>
        <a:effectLst/>
      </p:bgPr>
    </p:bg>
    <p:spTree>
      <p:nvGrpSpPr>
        <p:cNvPr id="1" name="Shape 193"/>
        <p:cNvGrpSpPr/>
        <p:nvPr/>
      </p:nvGrpSpPr>
      <p:grpSpPr>
        <a:xfrm>
          <a:off x="0" y="0"/>
          <a:ext cx="0" cy="0"/>
          <a:chOff x="0" y="0"/>
          <a:chExt cx="0" cy="0"/>
        </a:xfrm>
      </p:grpSpPr>
      <p:sp>
        <p:nvSpPr>
          <p:cNvPr id="194" name="Google Shape;194;g31646db8222_2_27"/>
          <p:cNvSpPr/>
          <p:nvPr/>
        </p:nvSpPr>
        <p:spPr>
          <a:xfrm>
            <a:off x="9609050" y="0"/>
            <a:ext cx="2583000" cy="6858000"/>
          </a:xfrm>
          <a:prstGeom prst="rect">
            <a:avLst/>
          </a:prstGeom>
          <a:solidFill>
            <a:srgbClr val="EBBA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g31646db8222_2_27"/>
          <p:cNvSpPr txBox="1"/>
          <p:nvPr/>
        </p:nvSpPr>
        <p:spPr>
          <a:xfrm>
            <a:off x="539262" y="5468698"/>
            <a:ext cx="8100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lt1"/>
                </a:solidFill>
              </a:rPr>
              <a:t>Project Plan</a:t>
            </a:r>
            <a:endParaRPr/>
          </a:p>
        </p:txBody>
      </p:sp>
      <p:pic>
        <p:nvPicPr>
          <p:cNvPr id="196" name="Google Shape;196;g31646db8222_2_27"/>
          <p:cNvPicPr preferRelativeResize="0"/>
          <p:nvPr/>
        </p:nvPicPr>
        <p:blipFill rotWithShape="1">
          <a:blip r:embed="rId3">
            <a:alphaModFix/>
          </a:blip>
          <a:srcRect/>
          <a:stretch/>
        </p:blipFill>
        <p:spPr>
          <a:xfrm>
            <a:off x="497222" y="635784"/>
            <a:ext cx="3951906" cy="632112"/>
          </a:xfrm>
          <a:prstGeom prst="rect">
            <a:avLst/>
          </a:prstGeom>
          <a:noFill/>
          <a:ln>
            <a:noFill/>
          </a:ln>
        </p:spPr>
      </p:pic>
      <p:sp>
        <p:nvSpPr>
          <p:cNvPr id="197" name="Google Shape;197;g31646db8222_2_27"/>
          <p:cNvSpPr txBox="1"/>
          <p:nvPr/>
        </p:nvSpPr>
        <p:spPr>
          <a:xfrm>
            <a:off x="9746470" y="5884197"/>
            <a:ext cx="4336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200"/>
              <a:buFont typeface="Arial"/>
              <a:buNone/>
            </a:pPr>
            <a:r>
              <a:rPr lang="en-US" sz="1200" b="0" i="0" u="none" strike="noStrike" cap="none">
                <a:solidFill>
                  <a:srgbClr val="C90F2D"/>
                </a:solidFill>
                <a:latin typeface="Arial"/>
                <a:ea typeface="Arial"/>
                <a:cs typeface="Arial"/>
                <a:sym typeface="Arial"/>
              </a:rPr>
              <a:t>|   </a:t>
            </a:r>
            <a:r>
              <a:rPr lang="en-US" sz="2000" b="0" i="0" u="none" strike="noStrike" cap="none">
                <a:solidFill>
                  <a:srgbClr val="C90F2D"/>
                </a:solidFill>
                <a:latin typeface="Arial"/>
                <a:ea typeface="Arial"/>
                <a:cs typeface="Arial"/>
                <a:sym typeface="Arial"/>
              </a:rPr>
              <a:t>sdmay25-37</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2288</Words>
  <Application>Microsoft Office PowerPoint</Application>
  <PresentationFormat>Widescreen</PresentationFormat>
  <Paragraphs>646</Paragraphs>
  <Slides>47</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Willits, Maddie K [ECR]</dc:creator>
  <cp:lastModifiedBy>Cory Roth</cp:lastModifiedBy>
  <cp:revision>3</cp:revision>
  <dcterms:created xsi:type="dcterms:W3CDTF">2024-01-11T16:21:05Z</dcterms:created>
  <dcterms:modified xsi:type="dcterms:W3CDTF">2024-12-11T16:23:37Z</dcterms:modified>
</cp:coreProperties>
</file>